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  <p:sldMasterId id="2147483715" r:id="rId5"/>
  </p:sldMasterIdLst>
  <p:notesMasterIdLst>
    <p:notesMasterId r:id="rId33"/>
  </p:notesMasterIdLst>
  <p:sldIdLst>
    <p:sldId id="1080" r:id="rId6"/>
    <p:sldId id="1234" r:id="rId7"/>
    <p:sldId id="1204" r:id="rId8"/>
    <p:sldId id="1174" r:id="rId9"/>
    <p:sldId id="1205" r:id="rId10"/>
    <p:sldId id="1227" r:id="rId11"/>
    <p:sldId id="1240" r:id="rId12"/>
    <p:sldId id="1241" r:id="rId13"/>
    <p:sldId id="1243" r:id="rId14"/>
    <p:sldId id="1242" r:id="rId15"/>
    <p:sldId id="1235" r:id="rId16"/>
    <p:sldId id="1236" r:id="rId17"/>
    <p:sldId id="1207" r:id="rId18"/>
    <p:sldId id="1220" r:id="rId19"/>
    <p:sldId id="1228" r:id="rId20"/>
    <p:sldId id="1225" r:id="rId21"/>
    <p:sldId id="1231" r:id="rId22"/>
    <p:sldId id="1233" r:id="rId23"/>
    <p:sldId id="1226" r:id="rId24"/>
    <p:sldId id="1237" r:id="rId25"/>
    <p:sldId id="1210" r:id="rId26"/>
    <p:sldId id="1211" r:id="rId27"/>
    <p:sldId id="1221" r:id="rId28"/>
    <p:sldId id="1212" r:id="rId29"/>
    <p:sldId id="1239" r:id="rId30"/>
    <p:sldId id="1229" r:id="rId31"/>
    <p:sldId id="1099" r:id="rId32"/>
  </p:sldIdLst>
  <p:sldSz cx="12192000" cy="6858000"/>
  <p:notesSz cx="6858000" cy="1152525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0797867-21F8-46C2-B6F3-F97F0FC36AB7}">
          <p14:sldIdLst>
            <p14:sldId id="1080"/>
            <p14:sldId id="1234"/>
            <p14:sldId id="1204"/>
            <p14:sldId id="1174"/>
            <p14:sldId id="1205"/>
            <p14:sldId id="1227"/>
            <p14:sldId id="1240"/>
            <p14:sldId id="1241"/>
            <p14:sldId id="1243"/>
            <p14:sldId id="1242"/>
            <p14:sldId id="1235"/>
            <p14:sldId id="1236"/>
            <p14:sldId id="1207"/>
            <p14:sldId id="1220"/>
            <p14:sldId id="1228"/>
            <p14:sldId id="1225"/>
            <p14:sldId id="1231"/>
            <p14:sldId id="1233"/>
            <p14:sldId id="1226"/>
            <p14:sldId id="1237"/>
            <p14:sldId id="1210"/>
            <p14:sldId id="1211"/>
            <p14:sldId id="1221"/>
            <p14:sldId id="1212"/>
            <p14:sldId id="1239"/>
            <p14:sldId id="1229"/>
            <p14:sldId id="1099"/>
          </p14:sldIdLst>
        </p14:section>
        <p14:section name="보류" id="{8C10BFBA-97CD-4882-8E5C-6240C8790AC5}">
          <p14:sldIdLst/>
        </p14:section>
      </p14:sectionLst>
    </p:ext>
    <p:ext uri="{EFAFB233-063F-42B5-8137-9DF3F51BA10A}">
      <p15:sldGuideLst xmlns:p15="http://schemas.microsoft.com/office/powerpoint/2012/main">
        <p15:guide id="3" pos="7310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9" orient="horz" pos="4020" userDrawn="1">
          <p15:clr>
            <a:srgbClr val="A4A3A4"/>
          </p15:clr>
        </p15:guide>
        <p15:guide id="10" orient="horz" pos="1298" userDrawn="1">
          <p15:clr>
            <a:srgbClr val="A4A3A4"/>
          </p15:clr>
        </p15:guide>
        <p15:guide id="11" orient="horz" pos="293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 Jongseob" initials="JJ" lastIdx="4" clrIdx="0">
    <p:extLst>
      <p:ext uri="{19B8F6BF-5375-455C-9EA6-DF929625EA0E}">
        <p15:presenceInfo xmlns:p15="http://schemas.microsoft.com/office/powerpoint/2012/main" userId="S::jongseob.jeon@makinarocks.ai::a6d1451a-7b84-4420-bffd-c084f85cdb18" providerId="AD"/>
      </p:ext>
    </p:extLst>
  </p:cmAuthor>
  <p:cmAuthor id="2" name="Kim Daniel Youngho" initials="KY" lastIdx="10" clrIdx="1">
    <p:extLst>
      <p:ext uri="{19B8F6BF-5375-455C-9EA6-DF929625EA0E}">
        <p15:presenceInfo xmlns:p15="http://schemas.microsoft.com/office/powerpoint/2012/main" userId="S::daniel.youngho.kim@makinarocks.ai::aee2ebba-cc69-449a-8851-68e09adba34d" providerId="AD"/>
      </p:ext>
    </p:extLst>
  </p:cmAuthor>
  <p:cmAuthor id="3" name="Park Jongsoo" initials="PJ" lastIdx="1" clrIdx="2">
    <p:extLst>
      <p:ext uri="{19B8F6BF-5375-455C-9EA6-DF929625EA0E}">
        <p15:presenceInfo xmlns:p15="http://schemas.microsoft.com/office/powerpoint/2012/main" userId="S::jongsoo.park@makinarocks.ai::62d86954-0692-4f99-9629-1ccc5ceec4be" providerId="AD"/>
      </p:ext>
    </p:extLst>
  </p:cmAuthor>
  <p:cmAuthor id="4" name="Yoo Hyeonwoo" initials="YH" lastIdx="4" clrIdx="3">
    <p:extLst>
      <p:ext uri="{19B8F6BF-5375-455C-9EA6-DF929625EA0E}">
        <p15:presenceInfo xmlns:p15="http://schemas.microsoft.com/office/powerpoint/2012/main" userId="S::hyeonwoo.yoo@makinarocks.ai::6734c1b1-958a-4690-83bf-2a391629a963" providerId="AD"/>
      </p:ext>
    </p:extLst>
  </p:cmAuthor>
  <p:cmAuthor id="5" name="허 영신" initials="허영" lastIdx="2" clrIdx="4">
    <p:extLst>
      <p:ext uri="{19B8F6BF-5375-455C-9EA6-DF929625EA0E}">
        <p15:presenceInfo xmlns:p15="http://schemas.microsoft.com/office/powerpoint/2012/main" userId="S::youngsin.huh@makinarocks.ai::a98751c0-05fc-47a1-bfb4-d6f70bfd7f59" providerId="AD"/>
      </p:ext>
    </p:extLst>
  </p:cmAuthor>
  <p:cmAuthor id="6" name="Choung Youngjae" initials="CY" lastIdx="2" clrIdx="5">
    <p:extLst>
      <p:ext uri="{19B8F6BF-5375-455C-9EA6-DF929625EA0E}">
        <p15:presenceInfo xmlns:p15="http://schemas.microsoft.com/office/powerpoint/2012/main" userId="S::youngjae.choung@makinarocks.ai::fd0fe803-0cad-4423-98cb-5882fa5d3d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898989"/>
    <a:srgbClr val="6B77BE"/>
    <a:srgbClr val="F6620D"/>
    <a:srgbClr val="3E8ABF"/>
    <a:srgbClr val="8EAADE"/>
    <a:srgbClr val="1F3863"/>
    <a:srgbClr val="B5C7E7"/>
    <a:srgbClr val="2F5598"/>
    <a:srgbClr val="6C7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3" autoAdjust="0"/>
    <p:restoredTop sz="94596"/>
  </p:normalViewPr>
  <p:slideViewPr>
    <p:cSldViewPr snapToGrid="0" showGuides="1">
      <p:cViewPr varScale="1">
        <p:scale>
          <a:sx n="142" d="100"/>
          <a:sy n="142" d="100"/>
        </p:scale>
        <p:origin x="224" y="168"/>
      </p:cViewPr>
      <p:guideLst>
        <p:guide pos="7310"/>
        <p:guide orient="horz" pos="572"/>
        <p:guide orient="horz" pos="4020"/>
        <p:guide orient="horz" pos="1298"/>
        <p:guide orient="horz" pos="2931"/>
        <p:guide pos="384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93156" cy="537485"/>
          </a:xfrm>
          <a:prstGeom prst="rect">
            <a:avLst/>
          </a:prstGeom>
        </p:spPr>
        <p:txBody>
          <a:bodyPr vert="horz" lIns="90654" tIns="45327" rIns="90654" bIns="45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81813" y="1"/>
            <a:ext cx="2893156" cy="537485"/>
          </a:xfrm>
          <a:prstGeom prst="rect">
            <a:avLst/>
          </a:prstGeom>
        </p:spPr>
        <p:txBody>
          <a:bodyPr vert="horz" lIns="90654" tIns="45327" rIns="90654" bIns="45327" rtlCol="0"/>
          <a:lstStyle>
            <a:lvl1pPr algn="r">
              <a:defRPr sz="1200"/>
            </a:lvl1pPr>
          </a:lstStyle>
          <a:p>
            <a:fld id="{B617D262-C992-8849-A01B-5D78C027A5D8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413" y="1339850"/>
            <a:ext cx="6426200" cy="361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54" tIns="45327" rIns="90654" bIns="45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7652" y="5155385"/>
            <a:ext cx="5341210" cy="4218041"/>
          </a:xfrm>
          <a:prstGeom prst="rect">
            <a:avLst/>
          </a:prstGeom>
        </p:spPr>
        <p:txBody>
          <a:bodyPr vert="horz" lIns="90654" tIns="45327" rIns="90654" bIns="45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0175004"/>
            <a:ext cx="2893156" cy="537484"/>
          </a:xfrm>
          <a:prstGeom prst="rect">
            <a:avLst/>
          </a:prstGeom>
        </p:spPr>
        <p:txBody>
          <a:bodyPr vert="horz" lIns="90654" tIns="45327" rIns="90654" bIns="45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81813" y="10175004"/>
            <a:ext cx="2893156" cy="537484"/>
          </a:xfrm>
          <a:prstGeom prst="rect">
            <a:avLst/>
          </a:prstGeom>
        </p:spPr>
        <p:txBody>
          <a:bodyPr vert="horz" lIns="90654" tIns="45327" rIns="90654" bIns="45327" rtlCol="0" anchor="b"/>
          <a:lstStyle>
            <a:lvl1pPr algn="r">
              <a:defRPr sz="1200"/>
            </a:lvl1pPr>
          </a:lstStyle>
          <a:p>
            <a:fld id="{32C23604-490F-1740-AE5B-1CABC553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10BA6-A9D0-44AF-A8F3-B32176F0E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965A2B-1590-4D9A-AF13-A9A957324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954"/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4EDEC-3C95-42C9-A611-E6ABFD4A2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9023" y="635635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F64296C-B07A-4733-84F4-EE28D9870F2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0B2BE1-B40C-42D0-ACA0-26BD98D0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403095" y="1784364"/>
            <a:ext cx="265846" cy="216000"/>
          </a:xfrm>
          <a:prstGeom prst="rect">
            <a:avLst/>
          </a:prstGeom>
          <a:solidFill>
            <a:srgbClr val="2F0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15"/>
          </a:p>
        </p:txBody>
      </p:sp>
    </p:spTree>
    <p:extLst>
      <p:ext uri="{BB962C8B-B14F-4D97-AF65-F5344CB8AC3E}">
        <p14:creationId xmlns:p14="http://schemas.microsoft.com/office/powerpoint/2010/main" val="213170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1542BA-796C-4024-9E08-19AEA77E0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556" y="987428"/>
            <a:ext cx="6172199" cy="4873625"/>
          </a:xfr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447A06-5191-4E30-A652-5F9D0DD31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F397A-CB76-4B64-B28C-D8F517BD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EFD3C-259E-4534-B2C9-2FEA449DEA98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655DA6-861D-42FF-B992-94D9259A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57FF85-DFE6-41B9-AD29-6B923FF9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6757EC-F997-471A-9ACE-E6DF79ECF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A0F2A-0C53-419D-9BAC-24D11BE0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618F-D53E-4A4D-A9A8-2E3EC4529878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37CE5-F4E3-49AB-BAD0-31E5FD87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043FAB-2CF4-4464-BA12-E9D94A10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96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45BD5C-4395-4203-B5A4-A976843EC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0010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A11AFF-8EE0-446F-BF4B-F47A84AF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4D078-4E4E-45B5-ABE7-ED579C55FE88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62768B-589D-47C0-8402-F758D334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ECCA1-03BF-42F0-AE6D-A39EE9D9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9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2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1614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577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9342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6933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9581D-8046-41E3-AD19-32F97BC461ED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22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E17C-B911-4BD2-94A1-BBAA6F916E95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7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526520"/>
            <a:ext cx="2743200" cy="365125"/>
          </a:xfrm>
        </p:spPr>
        <p:txBody>
          <a:bodyPr/>
          <a:lstStyle>
            <a:lvl1pPr marL="281361" indent="-281361">
              <a:buFont typeface="+mj-lt"/>
              <a:buAutoNum type="arabicPeriod"/>
              <a:defRPr b="1"/>
            </a:lvl1pPr>
          </a:lstStyle>
          <a:p>
            <a:pPr marL="0" indent="0">
              <a:buFont typeface="+mj-lt"/>
              <a:buNone/>
            </a:pPr>
            <a:fld id="{7EF9CAC8-D726-42F8-BF7B-80A2D0C22F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indent="0">
                <a:buFont typeface="+mj-lt"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cK Confidential">
            <a:extLst>
              <a:ext uri="{FF2B5EF4-FFF2-40B4-BE49-F238E27FC236}">
                <a16:creationId xmlns:a16="http://schemas.microsoft.com/office/drawing/2014/main" id="{32A50F5C-EB32-402D-93BC-98A969E87A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4274" y="6556843"/>
            <a:ext cx="3927760" cy="36512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l" defTabSz="842618" latinLnBrk="0"/>
            <a:r>
              <a:rPr kumimoji="0" lang="en-US" altLang="ko-KR" sz="985" b="0" i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This document is strictly confidential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FFBFFC-DFF6-462D-B93F-1F1AA4B8E2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1441" y="6656116"/>
            <a:ext cx="1377921" cy="122246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450339" y="394950"/>
            <a:ext cx="221538" cy="180000"/>
          </a:xfrm>
          <a:prstGeom prst="rect">
            <a:avLst/>
          </a:prstGeom>
          <a:solidFill>
            <a:srgbClr val="2F0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15"/>
          </a:p>
        </p:txBody>
      </p:sp>
    </p:spTree>
    <p:extLst>
      <p:ext uri="{BB962C8B-B14F-4D97-AF65-F5344CB8AC3E}">
        <p14:creationId xmlns:p14="http://schemas.microsoft.com/office/powerpoint/2010/main" val="1371509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674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1925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5177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7688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cK Confidential">
            <a:extLst>
              <a:ext uri="{FF2B5EF4-FFF2-40B4-BE49-F238E27FC236}">
                <a16:creationId xmlns:a16="http://schemas.microsoft.com/office/drawing/2014/main" id="{FFE904F1-88CB-4CBE-9D43-E2AA707A86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7838" y="6534676"/>
            <a:ext cx="3927760" cy="36512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l" defTabSz="684627" latinLnBrk="0"/>
            <a:r>
              <a:rPr kumimoji="0" lang="en-US" altLang="ko-KR" sz="800" b="0" i="1">
                <a:solidFill>
                  <a:schemeClr val="tx1">
                    <a:lumMod val="50000"/>
                    <a:lumOff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algun Gothic" charset="-127"/>
              </a:rPr>
              <a:t>This document is strictly confidential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61CAFBA-E81E-4D94-B010-3601AFC88E17}"/>
              </a:ext>
            </a:extLst>
          </p:cNvPr>
          <p:cNvSpPr txBox="1">
            <a:spLocks/>
          </p:cNvSpPr>
          <p:nvPr userDrawn="1"/>
        </p:nvSpPr>
        <p:spPr>
          <a:xfrm>
            <a:off x="9069494" y="65449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228606" indent="-228606" algn="r" defTabSz="914400" rtl="0" eaLnBrk="1" latinLnBrk="1" hangingPunct="1">
              <a:buFont typeface="+mj-lt"/>
              <a:buAutoNum type="arabicPeriod"/>
              <a:defRPr sz="800" b="1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fld id="{7EF9CAC8-D726-42F8-BF7B-80A2D0C22F3C}" type="slidenum">
              <a:rPr lang="en-US" b="0" smtClean="0">
                <a:solidFill>
                  <a:prstClr val="black">
                    <a:tint val="75000"/>
                  </a:prstClr>
                </a:solidFill>
              </a:rPr>
              <a:pPr marL="0" indent="0">
                <a:buFont typeface="+mj-lt"/>
                <a:buNone/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0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88D2F-909A-43C6-B924-8F5C8D5FE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556C9-6820-439C-806E-FFDDA602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6E43-DC1D-471E-99F5-5C8A5CDC929C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6E5499-FC63-4F41-A9E3-C6E361A6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19AAE-9475-4F43-A35C-366D7454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9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7EEE9-D41A-4668-92D5-0FCE4D055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339" y="4589466"/>
            <a:ext cx="10515600" cy="1500187"/>
          </a:xfrm>
        </p:spPr>
        <p:txBody>
          <a:bodyPr/>
          <a:lstStyle>
            <a:lvl1pPr marL="0" indent="0">
              <a:buNone/>
              <a:defRPr sz="2954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099EE-5C38-44AB-850B-FC16E816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376F-86F5-46AE-B7C2-BAB2828E2B3D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D5F29-82EC-4AE3-A847-5C892DE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9BFBA-FECA-469C-855A-0F942B8F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85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3435B-3D24-43AD-81FF-442BCAF5A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5164015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D3570-B2BF-4176-9AEC-C0692D90A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785" y="1825625"/>
            <a:ext cx="516401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625C04-E8D4-4C0C-BE18-12A60349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DF13-A8E6-4D2D-8695-7F773DAA0CB5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95A2D-529A-462C-94A3-3A8992CE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0DB1EE-0ED1-4BD7-9CDE-677BECE4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8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F01D7-5086-4725-A7BA-84C1A427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154" y="1681163"/>
            <a:ext cx="5158154" cy="82391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29E0D9-80AE-4D1C-BBAF-4DE99071B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154" y="2505075"/>
            <a:ext cx="5158154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DB6E45-6FF9-453E-89EB-997302989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553" cy="82391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62D7AA-A374-45F4-80F1-DBA6EF962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55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2520E4-A47D-4D26-B66E-5E453005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D804-B43C-4D1B-B550-D6D4946C5CA9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9ED8BB-7789-40E0-B460-45BCA1F3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DD2A8F-0C52-4AB5-90C2-F61D8DDF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910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EC146B-255D-42E5-87DC-BEB4C508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9581D-8046-41E3-AD19-32F97BC461ED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861B3F-A296-4EA9-AC2B-7F2D718C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70E65-DB09-4B51-8CD4-C4E905FE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CE4E3DD-DF4B-460A-B723-D6A315EA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7905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32782B-0352-41B8-A73D-7649D4FB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E17C-B911-4BD2-94A1-BBAA6F916E95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22BC1A-6F6B-4828-8548-653C0C40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6FD71-D8A6-46BC-9AD5-33E75BF7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57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11E75-6344-4468-BCAF-8A2D1EEF5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556" y="987428"/>
            <a:ext cx="6172199" cy="4873625"/>
          </a:xfr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1E3A89-FC56-4C99-86C5-5B58E69F8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E4AFDF-CB1D-43BC-819F-CCF48198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25B4-96C9-47A3-B93A-D74E532C40A8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60DF3C-A938-4897-8FC5-B563D9FF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AA5B8B-3FDD-4886-8199-871AC0DA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8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ags" Target="../tags/tag5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CC35F894-2EC6-4767-895C-6E6547FDF2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2706122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3" imgH="473" progId="TCLayout.ActiveDocument.1">
                  <p:embed/>
                </p:oleObj>
              </mc:Choice>
              <mc:Fallback>
                <p:oleObj name="think-cell Slide" r:id="rId16" imgW="473" imgH="473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CC35F894-2EC6-4767-895C-6E6547FDF2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 hidden="1">
            <a:extLst>
              <a:ext uri="{FF2B5EF4-FFF2-40B4-BE49-F238E27FC236}">
                <a16:creationId xmlns:a16="http://schemas.microsoft.com/office/drawing/2014/main" id="{A94AE5E7-5100-4690-953E-3C78472BB811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ko-KR" altLang="en-US" sz="5416" b="0" i="0" baseline="0">
              <a:latin typeface="NanumSquare" panose="020B0600000101010101" pitchFamily="50" charset="-127"/>
              <a:ea typeface="NanumSquare" panose="020B0600000101010101" pitchFamily="50" charset="-127"/>
              <a:cs typeface="+mj-cs"/>
              <a:sym typeface="NanumSquare" panose="020B0600000101010101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F89D78-85CF-4486-BD29-BB1ABB83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FC756-EEE4-4E6C-890A-1AA862BD3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970FD-0C54-4767-97EF-1C4FFBF7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EEA75-F682-463A-AAA1-4789157B0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3B7-C3E9-49B1-A52B-004F3354A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2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 ftr="0" dt="0"/>
  <p:txStyles>
    <p:titleStyle>
      <a:lvl1pPr algn="l" defTabSz="1125444" rtl="0" eaLnBrk="1" latinLnBrk="1" hangingPunct="1">
        <a:lnSpc>
          <a:spcPct val="90000"/>
        </a:lnSpc>
        <a:spcBef>
          <a:spcPct val="0"/>
        </a:spcBef>
        <a:buNone/>
        <a:defRPr sz="5416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j-cs"/>
        </a:defRPr>
      </a:lvl1pPr>
    </p:titleStyle>
    <p:bodyStyle>
      <a:lvl1pPr marL="281361" indent="-281361" algn="l" defTabSz="1125444" rtl="0" eaLnBrk="1" latinLnBrk="1" hangingPunct="1">
        <a:lnSpc>
          <a:spcPct val="90000"/>
        </a:lnSpc>
        <a:spcBef>
          <a:spcPts val="1231"/>
        </a:spcBef>
        <a:buFont typeface="Arial" panose="020B0604020202020204" pitchFamily="34" charset="0"/>
        <a:buChar char="•"/>
        <a:defRPr sz="3446" kern="1200">
          <a:solidFill>
            <a:schemeClr val="tx1"/>
          </a:solidFill>
          <a:latin typeface="+mn-lt"/>
          <a:ea typeface="+mn-ea"/>
          <a:cs typeface="+mn-cs"/>
        </a:defRPr>
      </a:lvl1pPr>
      <a:lvl2pPr marL="84408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B6A6BD65-9793-4971-8CEE-D8BB2D9E1C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0505471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3" imgH="473" progId="TCLayout.ActiveDocument.1">
                  <p:embed/>
                </p:oleObj>
              </mc:Choice>
              <mc:Fallback>
                <p:oleObj name="think-cell Slide" r:id="rId16" imgW="473" imgH="473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B6A6BD65-9793-4971-8CEE-D8BB2D9E1C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 hidden="1">
            <a:extLst>
              <a:ext uri="{FF2B5EF4-FFF2-40B4-BE49-F238E27FC236}">
                <a16:creationId xmlns:a16="http://schemas.microsoft.com/office/drawing/2014/main" id="{7CCDA541-E099-40D3-B3CA-12D0A0815961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ko-KR" altLang="en-US" sz="4400" b="0" i="0" baseline="0">
              <a:latin typeface="NanumSquare" panose="020B0600000101010101" pitchFamily="50" charset="-127"/>
              <a:ea typeface="NanumSquare" panose="020B0600000101010101" pitchFamily="50" charset="-127"/>
              <a:cs typeface="+mj-cs"/>
              <a:sym typeface="NanumSquare" panose="020B0600000101010101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94140-BD6D-40CD-BEE5-34B408951DC6}" type="datetime1">
              <a:rPr lang="ko-KR" altLang="en-US" smtClean="0"/>
              <a:t>2022. 8. 26.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38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tif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tiff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8.tiff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tiff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7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844" y="2990848"/>
            <a:ext cx="4868309" cy="59055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8C680A8B-BEF6-2A42-AE5C-478D3E8529A0}"/>
              </a:ext>
            </a:extLst>
          </p:cNvPr>
          <p:cNvSpPr txBox="1"/>
          <p:nvPr/>
        </p:nvSpPr>
        <p:spPr>
          <a:xfrm>
            <a:off x="2413617" y="3806063"/>
            <a:ext cx="7364761" cy="262663"/>
          </a:xfrm>
          <a:prstGeom prst="rect">
            <a:avLst/>
          </a:prstGeom>
        </p:spPr>
        <p:txBody>
          <a:bodyPr vert="horz" wrap="square" lIns="0" tIns="8663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algn="ctr">
              <a:spcBef>
                <a:spcPts val="68"/>
              </a:spcBef>
            </a:pPr>
            <a:r>
              <a:rPr lang="en-US" sz="1650" b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/>
              </a:rPr>
              <a:t>operationalize AI and make industries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18424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6E7B37-55D8-0449-8032-81063E4EC408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요약</a:t>
            </a:r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99E5AE-C648-5B44-BAD9-2DD75DC1DB29}"/>
              </a:ext>
            </a:extLst>
          </p:cNvPr>
          <p:cNvGrpSpPr/>
          <p:nvPr/>
        </p:nvGrpSpPr>
        <p:grpSpPr>
          <a:xfrm>
            <a:off x="832207" y="2496620"/>
            <a:ext cx="1910993" cy="1705511"/>
            <a:chOff x="832207" y="2496620"/>
            <a:chExt cx="1910993" cy="170551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A3D4B6B-EABE-AB46-A92D-174BF69C0185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8CFD219-8A81-BA45-9636-86EB181A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4B3748-0FF0-494E-A3B0-1F80DFC949BF}"/>
              </a:ext>
            </a:extLst>
          </p:cNvPr>
          <p:cNvGrpSpPr/>
          <p:nvPr/>
        </p:nvGrpSpPr>
        <p:grpSpPr>
          <a:xfrm>
            <a:off x="3750068" y="2496620"/>
            <a:ext cx="1910993" cy="1705511"/>
            <a:chOff x="832207" y="2496620"/>
            <a:chExt cx="1910993" cy="170551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50F8E04-547B-C04A-AB79-DC1E2D156B91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F864528-2E0A-B94C-AFBC-00246086D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FC185E-76EE-8645-8E19-7745C9171590}"/>
              </a:ext>
            </a:extLst>
          </p:cNvPr>
          <p:cNvGrpSpPr/>
          <p:nvPr/>
        </p:nvGrpSpPr>
        <p:grpSpPr>
          <a:xfrm>
            <a:off x="6667929" y="2496620"/>
            <a:ext cx="1910993" cy="1705511"/>
            <a:chOff x="832207" y="2496620"/>
            <a:chExt cx="1910993" cy="1705511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D6369A8-EB15-C049-95B4-AF54FEA82780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D075443-72AE-174E-B790-D765529A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B50B51-ED93-2C46-9CA4-60E89186533B}"/>
              </a:ext>
            </a:extLst>
          </p:cNvPr>
          <p:cNvGrpSpPr/>
          <p:nvPr/>
        </p:nvGrpSpPr>
        <p:grpSpPr>
          <a:xfrm>
            <a:off x="9770986" y="2496620"/>
            <a:ext cx="1910993" cy="1705511"/>
            <a:chOff x="832207" y="2496620"/>
            <a:chExt cx="1910993" cy="1705511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4E56F16-2F36-2249-BB8F-2ECB9531FB93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ABD2A7E-C53C-2746-B59E-887F386E4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1C6212CB-FD77-6F4A-9BD1-3A1564B9BAA0}"/>
              </a:ext>
            </a:extLst>
          </p:cNvPr>
          <p:cNvSpPr/>
          <p:nvPr/>
        </p:nvSpPr>
        <p:spPr>
          <a:xfrm>
            <a:off x="3113070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59B33D6A-4734-644B-8720-5007E2A38AE5}"/>
              </a:ext>
            </a:extLst>
          </p:cNvPr>
          <p:cNvSpPr/>
          <p:nvPr/>
        </p:nvSpPr>
        <p:spPr>
          <a:xfrm>
            <a:off x="6030931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10214214-C2D3-DC40-B8DA-E63B463EB9D6}"/>
              </a:ext>
            </a:extLst>
          </p:cNvPr>
          <p:cNvSpPr/>
          <p:nvPr/>
        </p:nvSpPr>
        <p:spPr>
          <a:xfrm>
            <a:off x="8948792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/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ko-KR" altLang="en-US" dirty="0"/>
                  <a:t>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blipFill>
                <a:blip r:embed="rId2"/>
                <a:stretch>
                  <a:fillRect l="-5769" r="-7692" b="-13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2AC6CD5-D3FD-FF4A-B9AA-2C9A7BB2A41E}"/>
              </a:ext>
            </a:extLst>
          </p:cNvPr>
          <p:cNvSpPr txBox="1"/>
          <p:nvPr/>
        </p:nvSpPr>
        <p:spPr>
          <a:xfrm>
            <a:off x="5770798" y="235842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생성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(</a:t>
            </a:r>
            <a:r>
              <a:rPr kumimoji="1" lang="ko-Kore-KR" altLang="en-US" dirty="0"/>
              <a:t>쉬움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/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생성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en-US" altLang="ko-Kore-KR" dirty="0"/>
                  <a:t>(</a:t>
                </a:r>
                <a:r>
                  <a:rPr kumimoji="1" lang="ko-Kore-KR" altLang="en-US" dirty="0"/>
                  <a:t>쉬움</a:t>
                </a:r>
                <a:r>
                  <a:rPr kumimoji="1" lang="en-US" altLang="ko-Kore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blipFill>
                <a:blip r:embed="rId3"/>
                <a:stretch>
                  <a:fillRect l="-6452" r="-6452" b="-132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D5B5146E-6D1E-3F4A-90F3-BDBEF9F96EBB}"/>
              </a:ext>
            </a:extLst>
          </p:cNvPr>
          <p:cNvGrpSpPr/>
          <p:nvPr/>
        </p:nvGrpSpPr>
        <p:grpSpPr>
          <a:xfrm>
            <a:off x="949073" y="2600425"/>
            <a:ext cx="1436569" cy="1327077"/>
            <a:chOff x="949073" y="2600425"/>
            <a:chExt cx="1436569" cy="13270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6319C9B-4185-E049-A994-F887CBBAEDC9}"/>
                </a:ext>
              </a:extLst>
            </p:cNvPr>
            <p:cNvSpPr/>
            <p:nvPr/>
          </p:nvSpPr>
          <p:spPr>
            <a:xfrm>
              <a:off x="1336119" y="2800602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B6F63AF-DBD1-FD4D-8AD6-9B11E410F0EC}"/>
                </a:ext>
              </a:extLst>
            </p:cNvPr>
            <p:cNvSpPr/>
            <p:nvPr/>
          </p:nvSpPr>
          <p:spPr>
            <a:xfrm>
              <a:off x="1709315" y="2660333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DF21E74-805E-0C47-B4AF-9422591C5FFB}"/>
                </a:ext>
              </a:extLst>
            </p:cNvPr>
            <p:cNvSpPr/>
            <p:nvPr/>
          </p:nvSpPr>
          <p:spPr>
            <a:xfrm>
              <a:off x="1089068" y="3123768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62C0B8A-EF26-8E43-9628-75F26DFEEC01}"/>
                </a:ext>
              </a:extLst>
            </p:cNvPr>
            <p:cNvSpPr/>
            <p:nvPr/>
          </p:nvSpPr>
          <p:spPr>
            <a:xfrm>
              <a:off x="995746" y="3427094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6163177-2779-A24F-B245-A7A178F32EA3}"/>
                </a:ext>
              </a:extLst>
            </p:cNvPr>
            <p:cNvSpPr/>
            <p:nvPr/>
          </p:nvSpPr>
          <p:spPr>
            <a:xfrm>
              <a:off x="2118527" y="260042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2685981-3DF4-6240-9E78-F3183B0CC410}"/>
                </a:ext>
              </a:extLst>
            </p:cNvPr>
            <p:cNvSpPr/>
            <p:nvPr/>
          </p:nvSpPr>
          <p:spPr>
            <a:xfrm>
              <a:off x="1575757" y="287119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0D9BD5B-80F9-1148-9412-6D64583E9A06}"/>
                </a:ext>
              </a:extLst>
            </p:cNvPr>
            <p:cNvSpPr/>
            <p:nvPr/>
          </p:nvSpPr>
          <p:spPr>
            <a:xfrm>
              <a:off x="1138334" y="3264411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D0EC489-A293-4A49-925B-AFC660691F7C}"/>
                </a:ext>
              </a:extLst>
            </p:cNvPr>
            <p:cNvSpPr/>
            <p:nvPr/>
          </p:nvSpPr>
          <p:spPr>
            <a:xfrm>
              <a:off x="1289405" y="3022180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F4B2669-397E-284A-8F66-D732204B13E5}"/>
                </a:ext>
              </a:extLst>
            </p:cNvPr>
            <p:cNvSpPr/>
            <p:nvPr/>
          </p:nvSpPr>
          <p:spPr>
            <a:xfrm>
              <a:off x="949073" y="3660387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DDE2F52-8DC5-BD45-9D6B-DC9ACE872D0D}"/>
                </a:ext>
              </a:extLst>
            </p:cNvPr>
            <p:cNvSpPr/>
            <p:nvPr/>
          </p:nvSpPr>
          <p:spPr>
            <a:xfrm>
              <a:off x="1924919" y="2705856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9" name="자유형 38">
            <a:extLst>
              <a:ext uri="{FF2B5EF4-FFF2-40B4-BE49-F238E27FC236}">
                <a16:creationId xmlns:a16="http://schemas.microsoft.com/office/drawing/2014/main" id="{AA662319-5C89-694A-94A4-31D3A04B0B85}"/>
              </a:ext>
            </a:extLst>
          </p:cNvPr>
          <p:cNvSpPr/>
          <p:nvPr/>
        </p:nvSpPr>
        <p:spPr>
          <a:xfrm>
            <a:off x="1099595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BF580DF3-57D7-5A49-8B48-40F68D1CA206}"/>
              </a:ext>
            </a:extLst>
          </p:cNvPr>
          <p:cNvSpPr/>
          <p:nvPr/>
        </p:nvSpPr>
        <p:spPr>
          <a:xfrm>
            <a:off x="262307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47B9E0-6954-0941-B79C-3D52F67B544B}"/>
              </a:ext>
            </a:extLst>
          </p:cNvPr>
          <p:cNvSpPr txBox="1"/>
          <p:nvPr/>
        </p:nvSpPr>
        <p:spPr>
          <a:xfrm>
            <a:off x="531748" y="1611125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분포</a:t>
            </a:r>
            <a:r>
              <a:rPr kumimoji="1" lang="ko-KR" altLang="en-US" dirty="0"/>
              <a:t> 추정이 어려움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(Non Gaussian Pattern)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C0A4CF-6FCD-9345-984C-6DDBBE97CFF0}"/>
              </a:ext>
            </a:extLst>
          </p:cNvPr>
          <p:cNvSpPr txBox="1"/>
          <p:nvPr/>
        </p:nvSpPr>
        <p:spPr>
          <a:xfrm>
            <a:off x="3752421" y="161112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분포 추정이 쉬움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(Gaussian Pattern)</a:t>
            </a:r>
            <a:endParaRPr kumimoji="1" lang="ko-Kore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ACBEEA7-0970-C34A-9CCB-B25B623224A9}"/>
              </a:ext>
            </a:extLst>
          </p:cNvPr>
          <p:cNvSpPr/>
          <p:nvPr/>
        </p:nvSpPr>
        <p:spPr>
          <a:xfrm>
            <a:off x="4841472" y="308226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5339D37-B473-1049-9C5C-D86F7C00A5B7}"/>
              </a:ext>
            </a:extLst>
          </p:cNvPr>
          <p:cNvSpPr/>
          <p:nvPr/>
        </p:nvSpPr>
        <p:spPr>
          <a:xfrm>
            <a:off x="4243706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7DFB45-ECAC-7740-9A34-1912C54D7671}"/>
              </a:ext>
            </a:extLst>
          </p:cNvPr>
          <p:cNvSpPr/>
          <p:nvPr/>
        </p:nvSpPr>
        <p:spPr>
          <a:xfrm>
            <a:off x="4698047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5BD9943-201D-4E48-A3DD-20D4BD4285D0}"/>
              </a:ext>
            </a:extLst>
          </p:cNvPr>
          <p:cNvSpPr/>
          <p:nvPr/>
        </p:nvSpPr>
        <p:spPr>
          <a:xfrm>
            <a:off x="4623666" y="331030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D2C3CA6-1121-A54D-8E77-2C62956E34F2}"/>
              </a:ext>
            </a:extLst>
          </p:cNvPr>
          <p:cNvSpPr/>
          <p:nvPr/>
        </p:nvSpPr>
        <p:spPr>
          <a:xfrm>
            <a:off x="4410959" y="345880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88FC7A9-9A24-684F-A894-0DA21DCBABB7}"/>
              </a:ext>
            </a:extLst>
          </p:cNvPr>
          <p:cNvSpPr/>
          <p:nvPr/>
        </p:nvSpPr>
        <p:spPr>
          <a:xfrm>
            <a:off x="4114819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050EC6D-E48F-284E-8D29-76200DC08C5B}"/>
              </a:ext>
            </a:extLst>
          </p:cNvPr>
          <p:cNvSpPr/>
          <p:nvPr/>
        </p:nvSpPr>
        <p:spPr>
          <a:xfrm>
            <a:off x="4035670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4FBD614-FDD3-6545-A93C-52B614DA26F8}"/>
              </a:ext>
            </a:extLst>
          </p:cNvPr>
          <p:cNvSpPr/>
          <p:nvPr/>
        </p:nvSpPr>
        <p:spPr>
          <a:xfrm>
            <a:off x="4934535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24EC78-B602-274C-A0BB-D1DB8E1C621D}"/>
              </a:ext>
            </a:extLst>
          </p:cNvPr>
          <p:cNvSpPr/>
          <p:nvPr/>
        </p:nvSpPr>
        <p:spPr>
          <a:xfrm>
            <a:off x="4487308" y="290836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7B4ED2D-8BB0-D046-86AF-0DC6C087F1B1}"/>
              </a:ext>
            </a:extLst>
          </p:cNvPr>
          <p:cNvSpPr/>
          <p:nvPr/>
        </p:nvSpPr>
        <p:spPr>
          <a:xfrm>
            <a:off x="4419819" y="313085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3F802E48-6B1F-E44B-A619-21F42C42D696}"/>
              </a:ext>
            </a:extLst>
          </p:cNvPr>
          <p:cNvSpPr/>
          <p:nvPr/>
        </p:nvSpPr>
        <p:spPr>
          <a:xfrm>
            <a:off x="4016415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F338DB3A-FF75-6743-ADB4-5EBD976CDEEF}"/>
              </a:ext>
            </a:extLst>
          </p:cNvPr>
          <p:cNvSpPr/>
          <p:nvPr/>
        </p:nvSpPr>
        <p:spPr>
          <a:xfrm>
            <a:off x="5522084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9BD2914-6899-4049-BA02-352F6AC50E24}"/>
              </a:ext>
            </a:extLst>
          </p:cNvPr>
          <p:cNvSpPr/>
          <p:nvPr/>
        </p:nvSpPr>
        <p:spPr>
          <a:xfrm rot="2740707">
            <a:off x="4096235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E42157-56AE-484E-81C5-D2AB53BDFBA8}"/>
              </a:ext>
            </a:extLst>
          </p:cNvPr>
          <p:cNvCxnSpPr>
            <a:stCxn id="42" idx="2"/>
            <a:endCxn id="55" idx="1"/>
          </p:cNvCxnSpPr>
          <p:nvPr/>
        </p:nvCxnSpPr>
        <p:spPr>
          <a:xfrm>
            <a:off x="4705567" y="2257456"/>
            <a:ext cx="25897" cy="43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EB0788B2-8A11-D748-BA75-6C596D75F784}"/>
              </a:ext>
            </a:extLst>
          </p:cNvPr>
          <p:cNvSpPr/>
          <p:nvPr/>
        </p:nvSpPr>
        <p:spPr>
          <a:xfrm>
            <a:off x="7853380" y="314148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AB882D-E6E8-4C45-BE52-D88119CFBA09}"/>
              </a:ext>
            </a:extLst>
          </p:cNvPr>
          <p:cNvSpPr/>
          <p:nvPr/>
        </p:nvSpPr>
        <p:spPr>
          <a:xfrm>
            <a:off x="7302463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ED4EEAB-017E-BB41-BB19-8BFBA74D9E4E}"/>
              </a:ext>
            </a:extLst>
          </p:cNvPr>
          <p:cNvSpPr/>
          <p:nvPr/>
        </p:nvSpPr>
        <p:spPr>
          <a:xfrm>
            <a:off x="7756804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ACB168D-F5E7-AC4B-A2B0-93260B3D0DFD}"/>
              </a:ext>
            </a:extLst>
          </p:cNvPr>
          <p:cNvSpPr/>
          <p:nvPr/>
        </p:nvSpPr>
        <p:spPr>
          <a:xfrm>
            <a:off x="7543445" y="327712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D03FBB6-FD08-D94D-8357-B83C7AF149B0}"/>
              </a:ext>
            </a:extLst>
          </p:cNvPr>
          <p:cNvSpPr/>
          <p:nvPr/>
        </p:nvSpPr>
        <p:spPr>
          <a:xfrm>
            <a:off x="7713255" y="345880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25D0E17-4296-F640-8C4B-18E5DA7E96C5}"/>
              </a:ext>
            </a:extLst>
          </p:cNvPr>
          <p:cNvSpPr/>
          <p:nvPr/>
        </p:nvSpPr>
        <p:spPr>
          <a:xfrm>
            <a:off x="7173576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B623892-6D7D-EA4E-867C-CC0BFB4EC427}"/>
              </a:ext>
            </a:extLst>
          </p:cNvPr>
          <p:cNvSpPr/>
          <p:nvPr/>
        </p:nvSpPr>
        <p:spPr>
          <a:xfrm>
            <a:off x="7094427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B4E45A4-BE50-AF44-AB01-81381CD37B79}"/>
              </a:ext>
            </a:extLst>
          </p:cNvPr>
          <p:cNvSpPr/>
          <p:nvPr/>
        </p:nvSpPr>
        <p:spPr>
          <a:xfrm>
            <a:off x="7993292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C06F314-3B12-A040-A738-15913FA7FA39}"/>
              </a:ext>
            </a:extLst>
          </p:cNvPr>
          <p:cNvSpPr/>
          <p:nvPr/>
        </p:nvSpPr>
        <p:spPr>
          <a:xfrm>
            <a:off x="7523502" y="277980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5A22C23-C659-374B-BFBB-44A99CBAAC2F}"/>
              </a:ext>
            </a:extLst>
          </p:cNvPr>
          <p:cNvSpPr/>
          <p:nvPr/>
        </p:nvSpPr>
        <p:spPr>
          <a:xfrm>
            <a:off x="7361542" y="365172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C6580E2-4635-1F4B-96F7-05F702DEC8BC}"/>
              </a:ext>
            </a:extLst>
          </p:cNvPr>
          <p:cNvSpPr/>
          <p:nvPr/>
        </p:nvSpPr>
        <p:spPr>
          <a:xfrm rot="2740707">
            <a:off x="7154992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자유형 70">
            <a:extLst>
              <a:ext uri="{FF2B5EF4-FFF2-40B4-BE49-F238E27FC236}">
                <a16:creationId xmlns:a16="http://schemas.microsoft.com/office/drawing/2014/main" id="{FF0AECCC-3FE9-454B-AA46-8A84FE8C5C0E}"/>
              </a:ext>
            </a:extLst>
          </p:cNvPr>
          <p:cNvSpPr/>
          <p:nvPr/>
        </p:nvSpPr>
        <p:spPr>
          <a:xfrm>
            <a:off x="7117158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자유형 71">
            <a:extLst>
              <a:ext uri="{FF2B5EF4-FFF2-40B4-BE49-F238E27FC236}">
                <a16:creationId xmlns:a16="http://schemas.microsoft.com/office/drawing/2014/main" id="{D6A6D3D4-EC13-1D4A-AB08-3CC0ADFD6CF5}"/>
              </a:ext>
            </a:extLst>
          </p:cNvPr>
          <p:cNvSpPr/>
          <p:nvPr/>
        </p:nvSpPr>
        <p:spPr>
          <a:xfrm>
            <a:off x="8450478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8AA37-5D47-6247-B56A-550CA17AB082}"/>
              </a:ext>
            </a:extLst>
          </p:cNvPr>
          <p:cNvCxnSpPr>
            <a:cxnSpLocks/>
            <a:endCxn id="9" idx="4"/>
          </p:cNvCxnSpPr>
          <p:nvPr/>
        </p:nvCxnSpPr>
        <p:spPr>
          <a:xfrm>
            <a:off x="1493134" y="5024250"/>
            <a:ext cx="9086433" cy="87061"/>
          </a:xfrm>
          <a:prstGeom prst="bentConnector4">
            <a:avLst>
              <a:gd name="adj1" fmla="val 323"/>
              <a:gd name="adj2" fmla="val 537624"/>
            </a:avLst>
          </a:prstGeom>
          <a:ln w="57150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/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blipFill>
                <a:blip r:embed="rId4"/>
                <a:stretch>
                  <a:fillRect l="-751" r="-751" b="-303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BFE9C9FD-67AC-394B-8D51-4C0F4B0B17BD}"/>
              </a:ext>
            </a:extLst>
          </p:cNvPr>
          <p:cNvSpPr txBox="1"/>
          <p:nvPr/>
        </p:nvSpPr>
        <p:spPr>
          <a:xfrm>
            <a:off x="3307732" y="6085304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D0F9E85-E241-7E48-8B01-F566048065D6}"/>
              </a:ext>
            </a:extLst>
          </p:cNvPr>
          <p:cNvSpPr txBox="1"/>
          <p:nvPr/>
        </p:nvSpPr>
        <p:spPr>
          <a:xfrm>
            <a:off x="6342733" y="6085304"/>
            <a:ext cx="378590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D65AC73-1583-E64D-A2A4-AA0D8A40DFD1}"/>
              </a:ext>
            </a:extLst>
          </p:cNvPr>
          <p:cNvSpPr/>
          <p:nvPr/>
        </p:nvSpPr>
        <p:spPr>
          <a:xfrm>
            <a:off x="10380478" y="280060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E6DF894-77C9-E546-BD95-BFA2B7F59A46}"/>
              </a:ext>
            </a:extLst>
          </p:cNvPr>
          <p:cNvSpPr/>
          <p:nvPr/>
        </p:nvSpPr>
        <p:spPr>
          <a:xfrm>
            <a:off x="10753674" y="26603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6F1AFB7-94C6-0540-BE37-38723129296B}"/>
              </a:ext>
            </a:extLst>
          </p:cNvPr>
          <p:cNvSpPr/>
          <p:nvPr/>
        </p:nvSpPr>
        <p:spPr>
          <a:xfrm>
            <a:off x="10133427" y="312376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E78B819-DEC8-C043-A41A-80C0466DB15A}"/>
              </a:ext>
            </a:extLst>
          </p:cNvPr>
          <p:cNvSpPr/>
          <p:nvPr/>
        </p:nvSpPr>
        <p:spPr>
          <a:xfrm>
            <a:off x="10040105" y="342709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D8C494E-C047-5140-8C76-0373C65A6374}"/>
              </a:ext>
            </a:extLst>
          </p:cNvPr>
          <p:cNvSpPr/>
          <p:nvPr/>
        </p:nvSpPr>
        <p:spPr>
          <a:xfrm>
            <a:off x="11162886" y="260042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7A30049-A6F9-3542-8E5A-919CC70AABC6}"/>
              </a:ext>
            </a:extLst>
          </p:cNvPr>
          <p:cNvSpPr/>
          <p:nvPr/>
        </p:nvSpPr>
        <p:spPr>
          <a:xfrm>
            <a:off x="10620116" y="287119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04D061B-CB0F-EB4F-9F57-D44151E46647}"/>
              </a:ext>
            </a:extLst>
          </p:cNvPr>
          <p:cNvSpPr/>
          <p:nvPr/>
        </p:nvSpPr>
        <p:spPr>
          <a:xfrm>
            <a:off x="10182693" y="3264411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0A0E445-190D-1E4A-A9DE-DC3B88A69ACE}"/>
              </a:ext>
            </a:extLst>
          </p:cNvPr>
          <p:cNvSpPr/>
          <p:nvPr/>
        </p:nvSpPr>
        <p:spPr>
          <a:xfrm>
            <a:off x="10333764" y="302218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096E8FDC-10D3-CB4F-BFF0-45AA92605485}"/>
              </a:ext>
            </a:extLst>
          </p:cNvPr>
          <p:cNvSpPr/>
          <p:nvPr/>
        </p:nvSpPr>
        <p:spPr>
          <a:xfrm>
            <a:off x="9993432" y="366038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5A289BA-D676-404C-BF16-2791FBAD8BB9}"/>
              </a:ext>
            </a:extLst>
          </p:cNvPr>
          <p:cNvSpPr/>
          <p:nvPr/>
        </p:nvSpPr>
        <p:spPr>
          <a:xfrm>
            <a:off x="10969278" y="2705856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자유형 95">
            <a:extLst>
              <a:ext uri="{FF2B5EF4-FFF2-40B4-BE49-F238E27FC236}">
                <a16:creationId xmlns:a16="http://schemas.microsoft.com/office/drawing/2014/main" id="{D66A7D9B-EB03-0B49-AB9F-570DB3BD4AC6}"/>
              </a:ext>
            </a:extLst>
          </p:cNvPr>
          <p:cNvSpPr/>
          <p:nvPr/>
        </p:nvSpPr>
        <p:spPr>
          <a:xfrm>
            <a:off x="10156786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자유형 96">
            <a:extLst>
              <a:ext uri="{FF2B5EF4-FFF2-40B4-BE49-F238E27FC236}">
                <a16:creationId xmlns:a16="http://schemas.microsoft.com/office/drawing/2014/main" id="{7E57DAA7-347C-6D49-8D4E-D06A6B9272DE}"/>
              </a:ext>
            </a:extLst>
          </p:cNvPr>
          <p:cNvSpPr/>
          <p:nvPr/>
        </p:nvSpPr>
        <p:spPr>
          <a:xfrm>
            <a:off x="9347213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자유형 97">
            <a:extLst>
              <a:ext uri="{FF2B5EF4-FFF2-40B4-BE49-F238E27FC236}">
                <a16:creationId xmlns:a16="http://schemas.microsoft.com/office/drawing/2014/main" id="{99C81C40-9242-9648-A1C3-464ED6DCC4B4}"/>
              </a:ext>
            </a:extLst>
          </p:cNvPr>
          <p:cNvSpPr/>
          <p:nvPr/>
        </p:nvSpPr>
        <p:spPr>
          <a:xfrm>
            <a:off x="10032129" y="2638784"/>
            <a:ext cx="1422004" cy="1231316"/>
          </a:xfrm>
          <a:custGeom>
            <a:avLst/>
            <a:gdLst>
              <a:gd name="connsiteX0" fmla="*/ 211466 w 1422004"/>
              <a:gd name="connsiteY0" fmla="*/ 416932 h 1231316"/>
              <a:gd name="connsiteX1" fmla="*/ 14696 w 1422004"/>
              <a:gd name="connsiteY1" fmla="*/ 914644 h 1231316"/>
              <a:gd name="connsiteX2" fmla="*/ 60995 w 1422004"/>
              <a:gd name="connsiteY2" fmla="*/ 1227160 h 1231316"/>
              <a:gd name="connsiteX3" fmla="*/ 431385 w 1422004"/>
              <a:gd name="connsiteY3" fmla="*/ 694725 h 1231316"/>
              <a:gd name="connsiteX4" fmla="*/ 824924 w 1422004"/>
              <a:gd name="connsiteY4" fmla="*/ 416932 h 1231316"/>
              <a:gd name="connsiteX5" fmla="*/ 1415233 w 1422004"/>
              <a:gd name="connsiteY5" fmla="*/ 162289 h 1231316"/>
              <a:gd name="connsiteX6" fmla="*/ 1102717 w 1422004"/>
              <a:gd name="connsiteY6" fmla="*/ 244 h 1231316"/>
              <a:gd name="connsiteX7" fmla="*/ 466109 w 1422004"/>
              <a:gd name="connsiteY7" fmla="*/ 197013 h 1231316"/>
              <a:gd name="connsiteX8" fmla="*/ 211466 w 1422004"/>
              <a:gd name="connsiteY8" fmla="*/ 416932 h 123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004" h="1231316">
                <a:moveTo>
                  <a:pt x="211466" y="416932"/>
                </a:moveTo>
                <a:cubicBezTo>
                  <a:pt x="136231" y="536537"/>
                  <a:pt x="39774" y="779606"/>
                  <a:pt x="14696" y="914644"/>
                </a:cubicBezTo>
                <a:cubicBezTo>
                  <a:pt x="-10382" y="1049682"/>
                  <a:pt x="-8453" y="1263813"/>
                  <a:pt x="60995" y="1227160"/>
                </a:cubicBezTo>
                <a:cubicBezTo>
                  <a:pt x="130443" y="1190507"/>
                  <a:pt x="304063" y="829763"/>
                  <a:pt x="431385" y="694725"/>
                </a:cubicBezTo>
                <a:cubicBezTo>
                  <a:pt x="558707" y="559687"/>
                  <a:pt x="660950" y="505671"/>
                  <a:pt x="824924" y="416932"/>
                </a:cubicBezTo>
                <a:cubicBezTo>
                  <a:pt x="988898" y="328193"/>
                  <a:pt x="1368934" y="231737"/>
                  <a:pt x="1415233" y="162289"/>
                </a:cubicBezTo>
                <a:cubicBezTo>
                  <a:pt x="1461532" y="92841"/>
                  <a:pt x="1260904" y="-5543"/>
                  <a:pt x="1102717" y="244"/>
                </a:cubicBezTo>
                <a:cubicBezTo>
                  <a:pt x="944530" y="6031"/>
                  <a:pt x="614651" y="131423"/>
                  <a:pt x="466109" y="197013"/>
                </a:cubicBezTo>
                <a:cubicBezTo>
                  <a:pt x="317567" y="262603"/>
                  <a:pt x="286701" y="297327"/>
                  <a:pt x="211466" y="41693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3C7CEB-BC5F-6E46-9705-4575AF945F4C}"/>
              </a:ext>
            </a:extLst>
          </p:cNvPr>
          <p:cNvSpPr txBox="1"/>
          <p:nvPr/>
        </p:nvSpPr>
        <p:spPr>
          <a:xfrm>
            <a:off x="718003" y="1044009"/>
            <a:ext cx="10886619" cy="445315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Gaussian Copula: Non Gaussian Pattern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분포를 추정하는 한가지 방법</a:t>
            </a: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D6FB2A9-BCE3-2DB5-EFD6-8B9E7F3C77DC}"/>
              </a:ext>
            </a:extLst>
          </p:cNvPr>
          <p:cNvSpPr/>
          <p:nvPr/>
        </p:nvSpPr>
        <p:spPr>
          <a:xfrm>
            <a:off x="10480674" y="4868172"/>
            <a:ext cx="197785" cy="243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42C207B-E3FE-B394-CF03-4977656F1852}"/>
              </a:ext>
            </a:extLst>
          </p:cNvPr>
          <p:cNvSpPr/>
          <p:nvPr/>
        </p:nvSpPr>
        <p:spPr>
          <a:xfrm>
            <a:off x="89647" y="2430912"/>
            <a:ext cx="628356" cy="176094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91F865-3E9D-8017-20FA-8CCDE3684F7C}"/>
              </a:ext>
            </a:extLst>
          </p:cNvPr>
          <p:cNvSpPr/>
          <p:nvPr/>
        </p:nvSpPr>
        <p:spPr>
          <a:xfrm>
            <a:off x="6538035" y="5610629"/>
            <a:ext cx="764428" cy="480628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F699D02-6148-1ABE-4BE6-FA0779A66DA3}"/>
              </a:ext>
            </a:extLst>
          </p:cNvPr>
          <p:cNvSpPr/>
          <p:nvPr/>
        </p:nvSpPr>
        <p:spPr>
          <a:xfrm rot="5400000">
            <a:off x="1488272" y="3720971"/>
            <a:ext cx="628356" cy="176094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BA9387-3854-8271-D2D3-B81EB8EED32A}"/>
              </a:ext>
            </a:extLst>
          </p:cNvPr>
          <p:cNvSpPr/>
          <p:nvPr/>
        </p:nvSpPr>
        <p:spPr>
          <a:xfrm rot="5400000">
            <a:off x="7698236" y="5415707"/>
            <a:ext cx="480628" cy="8869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7AEF8F-2DAE-FBEB-84E5-7752446A4718}"/>
              </a:ext>
            </a:extLst>
          </p:cNvPr>
          <p:cNvSpPr/>
          <p:nvPr/>
        </p:nvSpPr>
        <p:spPr>
          <a:xfrm rot="5400000">
            <a:off x="3394017" y="2452299"/>
            <a:ext cx="2732986" cy="23220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31BF654-BD5E-1814-49C6-F1C8F75F144A}"/>
              </a:ext>
            </a:extLst>
          </p:cNvPr>
          <p:cNvSpPr/>
          <p:nvPr/>
        </p:nvSpPr>
        <p:spPr>
          <a:xfrm rot="5400000">
            <a:off x="4463175" y="4508397"/>
            <a:ext cx="507962" cy="267655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669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8DC35A-1678-544D-BF5D-7CFE7B52E580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별첨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Gaussian Copula</a:t>
            </a:r>
            <a:endParaRPr lang="en-US" altLang="ko-Kore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57F499-5E4E-E04C-B1FE-143C4FB83AE9}"/>
              </a:ext>
            </a:extLst>
          </p:cNvPr>
          <p:cNvGrpSpPr/>
          <p:nvPr/>
        </p:nvGrpSpPr>
        <p:grpSpPr>
          <a:xfrm>
            <a:off x="874059" y="908050"/>
            <a:ext cx="7274859" cy="1041774"/>
            <a:chOff x="874059" y="908050"/>
            <a:chExt cx="7274859" cy="1041774"/>
          </a:xfrm>
        </p:grpSpPr>
        <p:sp>
          <p:nvSpPr>
            <p:cNvPr id="10" name="사각형 설명선[R] 9">
              <a:extLst>
                <a:ext uri="{FF2B5EF4-FFF2-40B4-BE49-F238E27FC236}">
                  <a16:creationId xmlns:a16="http://schemas.microsoft.com/office/drawing/2014/main" id="{CDA5F82D-35E0-6C4F-9D90-F11C9E9EBDC1}"/>
                </a:ext>
              </a:extLst>
            </p:cNvPr>
            <p:cNvSpPr/>
            <p:nvPr/>
          </p:nvSpPr>
          <p:spPr>
            <a:xfrm>
              <a:off x="874059" y="908050"/>
              <a:ext cx="7274859" cy="1041774"/>
            </a:xfrm>
            <a:prstGeom prst="wedgeRectCallout">
              <a:avLst>
                <a:gd name="adj1" fmla="val -18800"/>
                <a:gd name="adj2" fmla="val 7411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AE4754-78AD-7240-AB35-2B56682FE876}"/>
                    </a:ext>
                  </a:extLst>
                </p:cNvPr>
                <p:cNvSpPr txBox="1"/>
                <p:nvPr/>
              </p:nvSpPr>
              <p:spPr>
                <a:xfrm>
                  <a:off x="1157750" y="1220515"/>
                  <a:ext cx="6707477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ko-Kore-KR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nary>
                        <m:naryPr>
                          <m:chr m:val="∏"/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kumimoji="1" lang="ko-Kore-KR" alt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AE4754-78AD-7240-AB35-2B56682FE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750" y="1220515"/>
                  <a:ext cx="6707477" cy="416845"/>
                </a:xfrm>
                <a:prstGeom prst="rect">
                  <a:avLst/>
                </a:prstGeom>
                <a:blipFill>
                  <a:blip r:embed="rId2"/>
                  <a:stretch>
                    <a:fillRect l="-1134" t="-141176" r="-1134" b="-21470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F89B0-4F5E-F943-895B-41E3A0081262}"/>
                  </a:ext>
                </a:extLst>
              </p:cNvPr>
              <p:cNvSpPr txBox="1"/>
              <p:nvPr/>
            </p:nvSpPr>
            <p:spPr>
              <a:xfrm>
                <a:off x="1136596" y="2191502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F89B0-4F5E-F943-895B-41E3A0081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596" y="2191502"/>
                <a:ext cx="8438336" cy="416845"/>
              </a:xfrm>
              <a:prstGeom prst="rect">
                <a:avLst/>
              </a:prstGeom>
              <a:blipFill>
                <a:blip r:embed="rId3"/>
                <a:stretch>
                  <a:fillRect l="-751" r="-751" b="-294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5EC0A-7FF4-7449-8BA9-FD970E4A0E91}"/>
                  </a:ext>
                </a:extLst>
              </p:cNvPr>
              <p:cNvSpPr txBox="1"/>
              <p:nvPr/>
            </p:nvSpPr>
            <p:spPr>
              <a:xfrm>
                <a:off x="8291110" y="1200628"/>
                <a:ext cx="3533340" cy="424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z</m:t>
                    </m:r>
                    <m: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: </m:t>
                    </m:r>
                    <m: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𝒙</m:t>
                    </m:r>
                  </m:oMath>
                </a14:m>
                <a:r>
                  <a:rPr lang="ko-KR" altLang="en-US" dirty="0" err="1">
                    <a:solidFill>
                      <a:srgbClr val="71717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를</a:t>
                </a:r>
                <a:r>
                  <a:rPr lang="ko-KR" altLang="en-US" dirty="0">
                    <a:solidFill>
                      <a:srgbClr val="71717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표준 정규분포로 변환한 변수</a:t>
                </a:r>
                <a:endParaRPr lang="ko-Kore-KR" altLang="en-US" dirty="0">
                  <a:solidFill>
                    <a:srgbClr val="7171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5EC0A-7FF4-7449-8BA9-FD970E4A0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110" y="1200628"/>
                <a:ext cx="3533340" cy="424925"/>
              </a:xfrm>
              <a:prstGeom prst="rect">
                <a:avLst/>
              </a:prstGeom>
              <a:blipFill>
                <a:blip r:embed="rId4"/>
                <a:stretch>
                  <a:fillRect r="-357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962118A-56C4-6F47-AB84-D5D8FE43FF56}"/>
              </a:ext>
            </a:extLst>
          </p:cNvPr>
          <p:cNvSpPr txBox="1"/>
          <p:nvPr/>
        </p:nvSpPr>
        <p:spPr>
          <a:xfrm>
            <a:off x="3060999" y="2637562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602DC-3EDF-6C45-9363-299BA37D8A7D}"/>
              </a:ext>
            </a:extLst>
          </p:cNvPr>
          <p:cNvSpPr txBox="1"/>
          <p:nvPr/>
        </p:nvSpPr>
        <p:spPr>
          <a:xfrm>
            <a:off x="6096000" y="2637562"/>
            <a:ext cx="378590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9D0E8B-4384-7548-A81B-F08900AED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4230" b="12773"/>
          <a:stretch/>
        </p:blipFill>
        <p:spPr>
          <a:xfrm>
            <a:off x="3283143" y="3343273"/>
            <a:ext cx="5189818" cy="32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4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8DC35A-1678-544D-BF5D-7CFE7B52E580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별첨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Gaussian Copula</a:t>
            </a:r>
            <a:endParaRPr lang="en-US" altLang="ko-Kore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57F499-5E4E-E04C-B1FE-143C4FB83AE9}"/>
              </a:ext>
            </a:extLst>
          </p:cNvPr>
          <p:cNvGrpSpPr/>
          <p:nvPr/>
        </p:nvGrpSpPr>
        <p:grpSpPr>
          <a:xfrm>
            <a:off x="874059" y="908050"/>
            <a:ext cx="7274859" cy="1041774"/>
            <a:chOff x="874059" y="908050"/>
            <a:chExt cx="7274859" cy="1041774"/>
          </a:xfrm>
        </p:grpSpPr>
        <p:sp>
          <p:nvSpPr>
            <p:cNvPr id="10" name="사각형 설명선[R] 9">
              <a:extLst>
                <a:ext uri="{FF2B5EF4-FFF2-40B4-BE49-F238E27FC236}">
                  <a16:creationId xmlns:a16="http://schemas.microsoft.com/office/drawing/2014/main" id="{CDA5F82D-35E0-6C4F-9D90-F11C9E9EBDC1}"/>
                </a:ext>
              </a:extLst>
            </p:cNvPr>
            <p:cNvSpPr/>
            <p:nvPr/>
          </p:nvSpPr>
          <p:spPr>
            <a:xfrm>
              <a:off x="874059" y="908050"/>
              <a:ext cx="7274859" cy="1041774"/>
            </a:xfrm>
            <a:prstGeom prst="wedgeRectCallout">
              <a:avLst>
                <a:gd name="adj1" fmla="val -18800"/>
                <a:gd name="adj2" fmla="val 7411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AE4754-78AD-7240-AB35-2B56682FE876}"/>
                    </a:ext>
                  </a:extLst>
                </p:cNvPr>
                <p:cNvSpPr txBox="1"/>
                <p:nvPr/>
              </p:nvSpPr>
              <p:spPr>
                <a:xfrm>
                  <a:off x="1157750" y="1220515"/>
                  <a:ext cx="6707477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ko-Kore-KR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nary>
                        <m:naryPr>
                          <m:chr m:val="∏"/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kumimoji="1" lang="ko-Kore-KR" alt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AE4754-78AD-7240-AB35-2B56682FE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750" y="1220515"/>
                  <a:ext cx="6707477" cy="416845"/>
                </a:xfrm>
                <a:prstGeom prst="rect">
                  <a:avLst/>
                </a:prstGeom>
                <a:blipFill>
                  <a:blip r:embed="rId2"/>
                  <a:stretch>
                    <a:fillRect l="-1134" t="-141176" r="-1134" b="-21470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F89B0-4F5E-F943-895B-41E3A0081262}"/>
                  </a:ext>
                </a:extLst>
              </p:cNvPr>
              <p:cNvSpPr txBox="1"/>
              <p:nvPr/>
            </p:nvSpPr>
            <p:spPr>
              <a:xfrm>
                <a:off x="1136596" y="2191502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F89B0-4F5E-F943-895B-41E3A0081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596" y="2191502"/>
                <a:ext cx="8438336" cy="416845"/>
              </a:xfrm>
              <a:prstGeom prst="rect">
                <a:avLst/>
              </a:prstGeom>
              <a:blipFill>
                <a:blip r:embed="rId3"/>
                <a:stretch>
                  <a:fillRect l="-751" r="-751" b="-294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5EC0A-7FF4-7449-8BA9-FD970E4A0E91}"/>
                  </a:ext>
                </a:extLst>
              </p:cNvPr>
              <p:cNvSpPr txBox="1"/>
              <p:nvPr/>
            </p:nvSpPr>
            <p:spPr>
              <a:xfrm>
                <a:off x="8291110" y="1200628"/>
                <a:ext cx="3533340" cy="424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z</m:t>
                    </m:r>
                    <m: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: </m:t>
                    </m:r>
                    <m: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𝒙</m:t>
                    </m:r>
                  </m:oMath>
                </a14:m>
                <a:r>
                  <a:rPr lang="ko-KR" altLang="en-US" dirty="0" err="1">
                    <a:solidFill>
                      <a:srgbClr val="71717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를</a:t>
                </a:r>
                <a:r>
                  <a:rPr lang="ko-KR" altLang="en-US" dirty="0">
                    <a:solidFill>
                      <a:srgbClr val="71717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표준 정규분포로 변환한 변수</a:t>
                </a:r>
                <a:endParaRPr lang="ko-Kore-KR" altLang="en-US" dirty="0">
                  <a:solidFill>
                    <a:srgbClr val="7171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5EC0A-7FF4-7449-8BA9-FD970E4A0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110" y="1200628"/>
                <a:ext cx="3533340" cy="424925"/>
              </a:xfrm>
              <a:prstGeom prst="rect">
                <a:avLst/>
              </a:prstGeom>
              <a:blipFill>
                <a:blip r:embed="rId4"/>
                <a:stretch>
                  <a:fillRect r="-357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962118A-56C4-6F47-AB84-D5D8FE43FF56}"/>
              </a:ext>
            </a:extLst>
          </p:cNvPr>
          <p:cNvSpPr txBox="1"/>
          <p:nvPr/>
        </p:nvSpPr>
        <p:spPr>
          <a:xfrm>
            <a:off x="3060999" y="2637562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602DC-3EDF-6C45-9363-299BA37D8A7D}"/>
              </a:ext>
            </a:extLst>
          </p:cNvPr>
          <p:cNvSpPr txBox="1"/>
          <p:nvPr/>
        </p:nvSpPr>
        <p:spPr>
          <a:xfrm>
            <a:off x="6096000" y="2637562"/>
            <a:ext cx="378590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B2FCCF-3C4F-8244-B9CC-FCC31A3B4C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23" r="72664"/>
          <a:stretch/>
        </p:blipFill>
        <p:spPr>
          <a:xfrm>
            <a:off x="3964463" y="3429000"/>
            <a:ext cx="3948953" cy="33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53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2. </a:t>
            </a:r>
            <a:r>
              <a:rPr lang="en-US" altLang="ko-KR" dirty="0" err="1"/>
              <a:t>Sklar</a:t>
            </a:r>
            <a:r>
              <a:rPr lang="en-US" altLang="ko-KR" dirty="0"/>
              <a:t>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18A63-D143-6944-A8BB-1298D2461B01}"/>
                  </a:ext>
                </a:extLst>
              </p:cNvPr>
              <p:cNvSpPr txBox="1"/>
              <p:nvPr/>
            </p:nvSpPr>
            <p:spPr>
              <a:xfrm>
                <a:off x="1728266" y="2360904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18A63-D143-6944-A8BB-1298D246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2360904"/>
                <a:ext cx="8438336" cy="416845"/>
              </a:xfrm>
              <a:prstGeom prst="rect">
                <a:avLst/>
              </a:prstGeom>
              <a:blipFill>
                <a:blip r:embed="rId2"/>
                <a:stretch>
                  <a:fillRect l="-902" r="-752" b="-294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AA6B5A-2898-2D4E-A040-D14FCB4EE610}"/>
                  </a:ext>
                </a:extLst>
              </p:cNvPr>
              <p:cNvSpPr txBox="1"/>
              <p:nvPr/>
            </p:nvSpPr>
            <p:spPr>
              <a:xfrm>
                <a:off x="3402268" y="2777749"/>
                <a:ext cx="4717638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nary>
                        <m:naryPr>
                          <m:chr m:val="∏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AA6B5A-2898-2D4E-A040-D14FCB4E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68" y="2777749"/>
                <a:ext cx="4717638" cy="1045927"/>
              </a:xfrm>
              <a:prstGeom prst="rect">
                <a:avLst/>
              </a:prstGeom>
              <a:blipFill>
                <a:blip r:embed="rId3"/>
                <a:stretch>
                  <a:fillRect l="-268" t="-113253" r="-1877" b="-1759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486F5D3-5527-D043-AAA0-9841DD984AE9}"/>
              </a:ext>
            </a:extLst>
          </p:cNvPr>
          <p:cNvCxnSpPr>
            <a:cxnSpLocks/>
          </p:cNvCxnSpPr>
          <p:nvPr/>
        </p:nvCxnSpPr>
        <p:spPr>
          <a:xfrm flipV="1">
            <a:off x="7413171" y="3823677"/>
            <a:ext cx="0" cy="628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FAC79E-177A-E441-B674-C98BD88B7D30}"/>
              </a:ext>
            </a:extLst>
          </p:cNvPr>
          <p:cNvSpPr txBox="1"/>
          <p:nvPr/>
        </p:nvSpPr>
        <p:spPr>
          <a:xfrm>
            <a:off x="6716486" y="4452257"/>
            <a:ext cx="4580228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변수의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marginal pdf (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곱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endParaRPr lang="ko-Kore-KR" altLang="en-US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1049A03-2870-A647-916D-AF476F02555E}"/>
              </a:ext>
            </a:extLst>
          </p:cNvPr>
          <p:cNvCxnSpPr>
            <a:cxnSpLocks/>
          </p:cNvCxnSpPr>
          <p:nvPr/>
        </p:nvCxnSpPr>
        <p:spPr>
          <a:xfrm flipV="1">
            <a:off x="4662616" y="3823677"/>
            <a:ext cx="0" cy="628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D66562-F720-8B4E-AEB6-97ECD7E27827}"/>
              </a:ext>
            </a:extLst>
          </p:cNvPr>
          <p:cNvSpPr txBox="1"/>
          <p:nvPr/>
        </p:nvSpPr>
        <p:spPr>
          <a:xfrm>
            <a:off x="3782136" y="4452257"/>
            <a:ext cx="2953053" cy="10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copula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곱하면</a:t>
            </a:r>
            <a:endParaRPr lang="ko-Kore-KR" altLang="en-US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AA4D60D-6261-0B4A-A038-2332CA5D86A4}"/>
              </a:ext>
            </a:extLst>
          </p:cNvPr>
          <p:cNvCxnSpPr>
            <a:cxnSpLocks/>
          </p:cNvCxnSpPr>
          <p:nvPr/>
        </p:nvCxnSpPr>
        <p:spPr>
          <a:xfrm flipV="1">
            <a:off x="2334892" y="2898391"/>
            <a:ext cx="0" cy="15538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2B2E3E-38B0-8340-88B2-1DC7CC9ECDA7}"/>
              </a:ext>
            </a:extLst>
          </p:cNvPr>
          <p:cNvSpPr txBox="1"/>
          <p:nvPr/>
        </p:nvSpPr>
        <p:spPr>
          <a:xfrm>
            <a:off x="264560" y="4452257"/>
            <a:ext cx="3416320" cy="10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 joint distribution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</a:t>
            </a: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구할 수 있음</a:t>
            </a:r>
            <a:endParaRPr lang="ko-Kore-KR" altLang="en-US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718A4B-23A1-C04A-A060-E78404D7B3C6}"/>
              </a:ext>
            </a:extLst>
          </p:cNvPr>
          <p:cNvSpPr txBox="1"/>
          <p:nvPr/>
        </p:nvSpPr>
        <p:spPr>
          <a:xfrm>
            <a:off x="3782136" y="5387656"/>
            <a:ext cx="2610010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(copula</a:t>
            </a:r>
            <a:r>
              <a:rPr lang="ko-KR" altLang="en-US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함수는 </a:t>
            </a:r>
            <a:r>
              <a:rPr lang="en-US" altLang="ko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unique)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2D515D-6513-244D-9705-66E0DA220798}"/>
              </a:ext>
            </a:extLst>
          </p:cNvPr>
          <p:cNvSpPr txBox="1"/>
          <p:nvPr/>
        </p:nvSpPr>
        <p:spPr>
          <a:xfrm>
            <a:off x="2381073" y="6114805"/>
            <a:ext cx="6760028" cy="445315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</a:t>
            </a:r>
            <a:r>
              <a:rPr lang="ko-KR" altLang="en-US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</a:t>
            </a:r>
            <a:r>
              <a:rPr lang="en-US" altLang="ko-KR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각 변수간의 관계를 설명하는 함수</a:t>
            </a:r>
            <a:endParaRPr lang="en-US" altLang="ko-KR" sz="2400" u="sng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182063-99CC-6E45-9071-D6DDE9E628D9}"/>
              </a:ext>
            </a:extLst>
          </p:cNvPr>
          <p:cNvSpPr txBox="1"/>
          <p:nvPr/>
        </p:nvSpPr>
        <p:spPr>
          <a:xfrm>
            <a:off x="718003" y="1044009"/>
            <a:ext cx="11017251" cy="140557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Sklar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(1959) uses the word ”copula” 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proved “</a:t>
            </a: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Sklar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Theorem”: copula function is unique </a:t>
            </a:r>
            <a:r>
              <a:rPr lang="en-US" altLang="ko-KR" sz="1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(if random variables are continuous)</a:t>
            </a:r>
            <a:endParaRPr lang="en-US" altLang="ko-KR" sz="32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A1863-DE88-0F43-A94E-2E17303047C5}"/>
              </a:ext>
            </a:extLst>
          </p:cNvPr>
          <p:cNvSpPr txBox="1"/>
          <p:nvPr/>
        </p:nvSpPr>
        <p:spPr>
          <a:xfrm>
            <a:off x="3652206" y="3401835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53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2. </a:t>
            </a:r>
            <a:r>
              <a:rPr lang="en-US" altLang="ko-KR" dirty="0" err="1"/>
              <a:t>Sklar</a:t>
            </a:r>
            <a:r>
              <a:rPr lang="en-US" altLang="ko-KR" dirty="0"/>
              <a:t> Theorem</a:t>
            </a:r>
            <a:endParaRPr lang="en-US" altLang="ko-Kore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23A5A-7823-3542-B4A6-659618C25E58}"/>
              </a:ext>
            </a:extLst>
          </p:cNvPr>
          <p:cNvSpPr txBox="1"/>
          <p:nvPr/>
        </p:nvSpPr>
        <p:spPr>
          <a:xfrm>
            <a:off x="718003" y="1044009"/>
            <a:ext cx="11017251" cy="140557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Sklar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(1959) uses the word ”copula” 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proved “</a:t>
            </a: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Sklar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Theorem”: copula function is unique </a:t>
            </a:r>
            <a:r>
              <a:rPr lang="en-US" altLang="ko-KR" sz="1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(if random variables are continuous)</a:t>
            </a:r>
            <a:endParaRPr lang="en-US" altLang="ko-KR" sz="32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18A63-D143-6944-A8BB-1298D2461B01}"/>
                  </a:ext>
                </a:extLst>
              </p:cNvPr>
              <p:cNvSpPr txBox="1"/>
              <p:nvPr/>
            </p:nvSpPr>
            <p:spPr>
              <a:xfrm>
                <a:off x="1728266" y="2360904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18A63-D143-6944-A8BB-1298D246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2360904"/>
                <a:ext cx="8438336" cy="416845"/>
              </a:xfrm>
              <a:prstGeom prst="rect">
                <a:avLst/>
              </a:prstGeom>
              <a:blipFill>
                <a:blip r:embed="rId2"/>
                <a:stretch>
                  <a:fillRect l="-902" r="-752" b="-294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AA6B5A-2898-2D4E-A040-D14FCB4EE610}"/>
                  </a:ext>
                </a:extLst>
              </p:cNvPr>
              <p:cNvSpPr txBox="1"/>
              <p:nvPr/>
            </p:nvSpPr>
            <p:spPr>
              <a:xfrm>
                <a:off x="3402268" y="2777749"/>
                <a:ext cx="4717638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nary>
                        <m:naryPr>
                          <m:chr m:val="∏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AA6B5A-2898-2D4E-A040-D14FCB4E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68" y="2777749"/>
                <a:ext cx="4717638" cy="1045927"/>
              </a:xfrm>
              <a:prstGeom prst="rect">
                <a:avLst/>
              </a:prstGeom>
              <a:blipFill>
                <a:blip r:embed="rId3"/>
                <a:stretch>
                  <a:fillRect l="-268" t="-113253" r="-1877" b="-1759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1AFA030B-5761-2C4C-AE53-6A73046D65B0}"/>
              </a:ext>
            </a:extLst>
          </p:cNvPr>
          <p:cNvGrpSpPr/>
          <p:nvPr/>
        </p:nvGrpSpPr>
        <p:grpSpPr>
          <a:xfrm>
            <a:off x="1798541" y="4123371"/>
            <a:ext cx="6229847" cy="2355253"/>
            <a:chOff x="1798541" y="3828070"/>
            <a:chExt cx="6229847" cy="2355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3972F0-8FEB-844B-B708-24CE1758AEBE}"/>
                    </a:ext>
                  </a:extLst>
                </p:cNvPr>
                <p:cNvSpPr txBox="1"/>
                <p:nvPr/>
              </p:nvSpPr>
              <p:spPr>
                <a:xfrm>
                  <a:off x="1798541" y="3828070"/>
                  <a:ext cx="41472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342900" indent="-342900">
                    <a:buFont typeface="Arial" panose="020B0604020202020204" pitchFamily="34" charset="0"/>
                    <a:buChar char="•"/>
                    <a:defRPr kumimoji="1" sz="2400" b="0" i="1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14:m>
                    <m:oMath xmlns:m="http://schemas.openxmlformats.org/officeDocument/2006/math"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ore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ore-KR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ko-Kore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ko-Kore-KR" dirty="0" smtClean="0"/>
                        <m:t>: </m:t>
                      </m:r>
                      <m:r>
                        <m:rPr>
                          <m:nor/>
                        </m:rPr>
                        <a:rPr lang="en-US" altLang="ko-Kore-KR" dirty="0" smtClean="0"/>
                        <m:t>joint</m:t>
                      </m:r>
                      <m:r>
                        <m:rPr>
                          <m:nor/>
                        </m:rPr>
                        <a:rPr lang="en-US" altLang="ko-Kore-KR" dirty="0" smtClean="0"/>
                        <m:t> </m:t>
                      </m:r>
                      <m:r>
                        <m:rPr>
                          <m:nor/>
                        </m:rPr>
                        <a:rPr lang="en-US" altLang="ko-Kore-KR" dirty="0" smtClean="0"/>
                        <m:t>distribution</m:t>
                      </m:r>
                    </m:oMath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3972F0-8FEB-844B-B708-24CE1758A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541" y="3828070"/>
                  <a:ext cx="414722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118" t="-23333" r="-1471" b="-4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0FE10B-4B3B-2E48-9EF5-696D24E7C370}"/>
                    </a:ext>
                  </a:extLst>
                </p:cNvPr>
                <p:cNvSpPr txBox="1"/>
                <p:nvPr/>
              </p:nvSpPr>
              <p:spPr>
                <a:xfrm>
                  <a:off x="1798541" y="4312672"/>
                  <a:ext cx="6079165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342900" indent="-342900">
                    <a:buFont typeface="Arial" panose="020B0604020202020204" pitchFamily="34" charset="0"/>
                    <a:buChar char="•"/>
                    <a:defRPr kumimoji="1" sz="2400" b="0" i="1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14:m>
                    <m:oMath xmlns:m="http://schemas.openxmlformats.org/officeDocument/2006/math"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ore-KR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ore-KR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ore-KR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ore-KR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ore-KR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ore-KR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ko-Kore-KR" dirty="0" smtClean="0"/>
                        <m:t>copula</m:t>
                      </m:r>
                      <m:r>
                        <m:rPr>
                          <m:nor/>
                        </m:rPr>
                        <a:rPr lang="en-US" altLang="ko-Kore-KR" dirty="0" smtClean="0"/>
                        <m:t> </m:t>
                      </m:r>
                      <m:r>
                        <m:rPr>
                          <m:nor/>
                        </m:rPr>
                        <a:rPr lang="en-US" altLang="ko-Kore-KR" dirty="0" smtClean="0"/>
                        <m:t>density</m:t>
                      </m:r>
                      <m:r>
                        <m:rPr>
                          <m:nor/>
                        </m:rPr>
                        <a:rPr lang="en-US" altLang="ko-Kore-KR" dirty="0" smtClean="0"/>
                        <m:t> </m:t>
                      </m:r>
                      <m:r>
                        <m:rPr>
                          <m:nor/>
                        </m:rPr>
                        <a:rPr lang="en-US" altLang="ko-Kore-KR" dirty="0" smtClean="0"/>
                        <m:t>function</m:t>
                      </m:r>
                    </m:oMath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0FE10B-4B3B-2E48-9EF5-696D24E7C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541" y="4312672"/>
                  <a:ext cx="6079165" cy="416845"/>
                </a:xfrm>
                <a:prstGeom prst="rect">
                  <a:avLst/>
                </a:prstGeom>
                <a:blipFill>
                  <a:blip r:embed="rId5"/>
                  <a:stretch>
                    <a:fillRect l="-2846" t="-8824" r="-610" b="-3235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9380C5-7D09-8341-951A-94F71D4FDA6D}"/>
                    </a:ext>
                  </a:extLst>
                </p:cNvPr>
                <p:cNvSpPr txBox="1"/>
                <p:nvPr/>
              </p:nvSpPr>
              <p:spPr>
                <a:xfrm>
                  <a:off x="1798541" y="4844787"/>
                  <a:ext cx="30815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342900" indent="-342900">
                    <a:buFont typeface="Arial" panose="020B0604020202020204" pitchFamily="34" charset="0"/>
                    <a:buChar char="•"/>
                    <a:defRPr kumimoji="1" sz="2400" b="0" i="1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ore-KR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9380C5-7D09-8341-951A-94F71D4FD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541" y="4844787"/>
                  <a:ext cx="308154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5738" t="-23333" r="-2459" b="-4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1F92A32-5E50-4E4E-9F46-951EF4FA465E}"/>
                    </a:ext>
                  </a:extLst>
                </p:cNvPr>
                <p:cNvSpPr txBox="1"/>
                <p:nvPr/>
              </p:nvSpPr>
              <p:spPr>
                <a:xfrm>
                  <a:off x="1798541" y="5329389"/>
                  <a:ext cx="456496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342900" indent="-342900">
                    <a:buFont typeface="Arial" panose="020B0604020202020204" pitchFamily="34" charset="0"/>
                    <a:buChar char="•"/>
                    <a:defRPr kumimoji="1" sz="2400" b="0" i="1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ore-KR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ore-KR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𝑐𝑑𝑓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1F92A32-5E50-4E4E-9F46-951EF4FA4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541" y="5329389"/>
                  <a:ext cx="45649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878" t="-27586" r="-1108" b="-41379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2888A6-DCFA-4047-A879-21CB5A8B2CA2}"/>
                    </a:ext>
                  </a:extLst>
                </p:cNvPr>
                <p:cNvSpPr txBox="1"/>
                <p:nvPr/>
              </p:nvSpPr>
              <p:spPr>
                <a:xfrm>
                  <a:off x="1798541" y="5813991"/>
                  <a:ext cx="47412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342900" indent="-342900">
                    <a:buFont typeface="Arial" panose="020B0604020202020204" pitchFamily="34" charset="0"/>
                    <a:buChar char="•"/>
                    <a:defRPr kumimoji="1" sz="2400" b="0" i="1">
                      <a:solidFill>
                        <a:schemeClr val="bg1">
                          <a:lumMod val="6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ore-KR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ore-KR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𝑝𝑑𝑓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ore-KR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2888A6-DCFA-4047-A879-21CB5A8B2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541" y="5813991"/>
                  <a:ext cx="474129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733" t="-19355" b="-3548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AC91FF-1569-0743-9712-82532CC503A4}"/>
              </a:ext>
            </a:extLst>
          </p:cNvPr>
          <p:cNvSpPr txBox="1"/>
          <p:nvPr/>
        </p:nvSpPr>
        <p:spPr>
          <a:xfrm>
            <a:off x="3652206" y="3401835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3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2. </a:t>
            </a:r>
            <a:r>
              <a:rPr lang="en-US" altLang="ko-KR" dirty="0" err="1"/>
              <a:t>Sklar</a:t>
            </a:r>
            <a:r>
              <a:rPr lang="en-US" altLang="ko-KR" dirty="0"/>
              <a:t> Theorem</a:t>
            </a:r>
            <a:endParaRPr lang="en-US" altLang="ko-Kore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23A5A-7823-3542-B4A6-659618C25E58}"/>
              </a:ext>
            </a:extLst>
          </p:cNvPr>
          <p:cNvSpPr txBox="1"/>
          <p:nvPr/>
        </p:nvSpPr>
        <p:spPr>
          <a:xfrm>
            <a:off x="718003" y="1044009"/>
            <a:ext cx="11017251" cy="140557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Sklar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(1959) uses the word ”copula” 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proved “</a:t>
            </a: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Sklar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Theorem”: copula function is unique </a:t>
            </a:r>
            <a:r>
              <a:rPr lang="en-US" altLang="ko-KR" sz="1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(if random variables are continuous)</a:t>
            </a:r>
            <a:endParaRPr lang="en-US" altLang="ko-KR" sz="32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18A63-D143-6944-A8BB-1298D2461B01}"/>
                  </a:ext>
                </a:extLst>
              </p:cNvPr>
              <p:cNvSpPr txBox="1"/>
              <p:nvPr/>
            </p:nvSpPr>
            <p:spPr>
              <a:xfrm>
                <a:off x="1728266" y="2360904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18A63-D143-6944-A8BB-1298D246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2360904"/>
                <a:ext cx="8438336" cy="416845"/>
              </a:xfrm>
              <a:prstGeom prst="rect">
                <a:avLst/>
              </a:prstGeom>
              <a:blipFill>
                <a:blip r:embed="rId2"/>
                <a:stretch>
                  <a:fillRect l="-902" r="-752" b="-294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AA6B5A-2898-2D4E-A040-D14FCB4EE610}"/>
                  </a:ext>
                </a:extLst>
              </p:cNvPr>
              <p:cNvSpPr txBox="1"/>
              <p:nvPr/>
            </p:nvSpPr>
            <p:spPr>
              <a:xfrm>
                <a:off x="3402268" y="2777749"/>
                <a:ext cx="4717638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nary>
                        <m:naryPr>
                          <m:chr m:val="∏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AA6B5A-2898-2D4E-A040-D14FCB4E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68" y="2777749"/>
                <a:ext cx="4717638" cy="1045927"/>
              </a:xfrm>
              <a:prstGeom prst="rect">
                <a:avLst/>
              </a:prstGeom>
              <a:blipFill>
                <a:blip r:embed="rId3"/>
                <a:stretch>
                  <a:fillRect l="-268" t="-113253" r="-1877" b="-1759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44B34-9F6B-3A47-A8E4-E13E108BA84F}"/>
                  </a:ext>
                </a:extLst>
              </p:cNvPr>
              <p:cNvSpPr txBox="1"/>
              <p:nvPr/>
            </p:nvSpPr>
            <p:spPr>
              <a:xfrm>
                <a:off x="1728266" y="4080252"/>
                <a:ext cx="477759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44B34-9F6B-3A47-A8E4-E13E108BA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4080252"/>
                <a:ext cx="4777590" cy="416845"/>
              </a:xfrm>
              <a:prstGeom prst="rect">
                <a:avLst/>
              </a:prstGeom>
              <a:blipFill>
                <a:blip r:embed="rId4"/>
                <a:stretch>
                  <a:fillRect l="-1061" b="-88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410FA5C-D14A-8644-A2F4-77EB40A542EC}"/>
              </a:ext>
            </a:extLst>
          </p:cNvPr>
          <p:cNvSpPr txBox="1"/>
          <p:nvPr/>
        </p:nvSpPr>
        <p:spPr>
          <a:xfrm>
            <a:off x="138212" y="4035432"/>
            <a:ext cx="898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/>
              <a:t>ver</a:t>
            </a:r>
            <a:r>
              <a:rPr kumimoji="1" lang="en-US" altLang="ko-Kore-KR" sz="2400" b="1" dirty="0"/>
              <a:t> 2.</a:t>
            </a:r>
            <a:endParaRPr kumimoji="1" lang="ko-Kore-KR" altLang="en-US" sz="24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5F2B75-0CC9-4849-9FB6-D1EBDED3C2C7}"/>
              </a:ext>
            </a:extLst>
          </p:cNvPr>
          <p:cNvGrpSpPr/>
          <p:nvPr/>
        </p:nvGrpSpPr>
        <p:grpSpPr>
          <a:xfrm>
            <a:off x="8364072" y="3151021"/>
            <a:ext cx="3240554" cy="3194217"/>
            <a:chOff x="8364072" y="3300712"/>
            <a:chExt cx="3240554" cy="3194217"/>
          </a:xfrm>
        </p:grpSpPr>
        <p:sp>
          <p:nvSpPr>
            <p:cNvPr id="15" name="사각형 설명선[R] 14">
              <a:extLst>
                <a:ext uri="{FF2B5EF4-FFF2-40B4-BE49-F238E27FC236}">
                  <a16:creationId xmlns:a16="http://schemas.microsoft.com/office/drawing/2014/main" id="{1716046F-26DD-704B-A592-2E9C25DA58B3}"/>
                </a:ext>
              </a:extLst>
            </p:cNvPr>
            <p:cNvSpPr/>
            <p:nvPr/>
          </p:nvSpPr>
          <p:spPr>
            <a:xfrm>
              <a:off x="8364072" y="3300712"/>
              <a:ext cx="3240554" cy="3194217"/>
            </a:xfrm>
            <a:prstGeom prst="wedgeRectCallout">
              <a:avLst>
                <a:gd name="adj1" fmla="val -91141"/>
                <a:gd name="adj2" fmla="val -1369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FC4454D-C51B-C443-8761-DCB6DCC1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8354" y="3390496"/>
              <a:ext cx="3151991" cy="301464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C0A60F8-2DD4-7F43-884A-37CA3019DCB5}"/>
              </a:ext>
            </a:extLst>
          </p:cNvPr>
          <p:cNvSpPr txBox="1"/>
          <p:nvPr/>
        </p:nvSpPr>
        <p:spPr>
          <a:xfrm>
            <a:off x="138212" y="2338493"/>
            <a:ext cx="898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/>
              <a:t>ver</a:t>
            </a:r>
            <a:r>
              <a:rPr kumimoji="1" lang="en-US" altLang="ko-Kore-KR" sz="2400" b="1" dirty="0"/>
              <a:t> 1.</a:t>
            </a:r>
            <a:endParaRPr kumimoji="1" lang="ko-Kore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BA7970-9769-A94E-B63D-4935475476FB}"/>
                  </a:ext>
                </a:extLst>
              </p:cNvPr>
              <p:cNvSpPr txBox="1"/>
              <p:nvPr/>
            </p:nvSpPr>
            <p:spPr>
              <a:xfrm>
                <a:off x="1728266" y="4780567"/>
                <a:ext cx="49068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ko-Kore-KR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kumimoji="1" lang="en-US" altLang="ko-Kore-KR" sz="2400" i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: </m:t>
                    </m:r>
                    <m:r>
                      <m:rPr>
                        <m:nor/>
                      </m:rPr>
                      <a:rPr kumimoji="1" lang="en-US" altLang="ko-Kore-KR" sz="2400" i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cumulative</m:t>
                    </m:r>
                    <m:r>
                      <m:rPr>
                        <m:nor/>
                      </m:rPr>
                      <a:rPr kumimoji="1" lang="en-US" altLang="ko-Kore-KR" sz="2400" i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ko-Kore-KR" sz="2400" i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kumimoji="1" lang="en-US" altLang="ko-Kore-KR" sz="2400" i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ko-Kore-KR" sz="2400" i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joint</m:t>
                    </m:r>
                    <m:r>
                      <m:rPr>
                        <m:nor/>
                      </m:rPr>
                      <a:rPr kumimoji="1" lang="en-US" altLang="ko-Kore-KR" sz="2400" i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ko-Kore-KR" sz="2400" i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pdf</m:t>
                    </m:r>
                  </m:oMath>
                </a14:m>
                <a:endParaRPr kumimoji="1" lang="ko-Kore-KR" altLang="en-US" sz="24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BA7970-9769-A94E-B63D-493547547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4780567"/>
                <a:ext cx="4906856" cy="369332"/>
              </a:xfrm>
              <a:prstGeom prst="rect">
                <a:avLst/>
              </a:prstGeom>
              <a:blipFill>
                <a:blip r:embed="rId6"/>
                <a:stretch>
                  <a:fillRect l="-3618" t="-20000" r="-1292" b="-4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F300D8-4FD0-F942-BEE2-596A72E4C29C}"/>
                  </a:ext>
                </a:extLst>
              </p:cNvPr>
              <p:cNvSpPr txBox="1"/>
              <p:nvPr/>
            </p:nvSpPr>
            <p:spPr>
              <a:xfrm>
                <a:off x="1728266" y="5244404"/>
                <a:ext cx="5796587" cy="786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ko-Kore-KR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24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ore-KR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24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kumimoji="1" lang="en-US" altLang="ko-Kore-KR" sz="2400" b="0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𝑐𝑜𝑝𝑙𝑢𝑎</m:t>
                    </m:r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</m:oMath>
                </a14:m>
                <a:endParaRPr kumimoji="1" lang="ko-Kore-KR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F300D8-4FD0-F942-BEE2-596A72E4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5244404"/>
                <a:ext cx="5796587" cy="786177"/>
              </a:xfrm>
              <a:prstGeom prst="rect">
                <a:avLst/>
              </a:prstGeom>
              <a:blipFill>
                <a:blip r:embed="rId7"/>
                <a:stretch>
                  <a:fillRect l="-3063" t="-6349" r="-219" b="-1746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4BD3E2A-BB98-1B4F-95FE-A6807D947796}"/>
              </a:ext>
            </a:extLst>
          </p:cNvPr>
          <p:cNvSpPr txBox="1"/>
          <p:nvPr/>
        </p:nvSpPr>
        <p:spPr>
          <a:xfrm>
            <a:off x="3652206" y="3401835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59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2. </a:t>
            </a:r>
            <a:r>
              <a:rPr lang="en-US" altLang="ko-KR" dirty="0" err="1"/>
              <a:t>Sklar</a:t>
            </a:r>
            <a:r>
              <a:rPr lang="en-US" altLang="ko-KR" dirty="0"/>
              <a:t> Theorem</a:t>
            </a:r>
            <a:endParaRPr lang="en-US" altLang="ko-Kore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18A63-D143-6944-A8BB-1298D2461B01}"/>
                  </a:ext>
                </a:extLst>
              </p:cNvPr>
              <p:cNvSpPr txBox="1"/>
              <p:nvPr/>
            </p:nvSpPr>
            <p:spPr>
              <a:xfrm>
                <a:off x="1728266" y="975858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818A63-D143-6944-A8BB-1298D2461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975858"/>
                <a:ext cx="8438336" cy="416845"/>
              </a:xfrm>
              <a:prstGeom prst="rect">
                <a:avLst/>
              </a:prstGeom>
              <a:blipFill>
                <a:blip r:embed="rId2"/>
                <a:stretch>
                  <a:fillRect l="-902" r="-752" b="-294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AA6B5A-2898-2D4E-A040-D14FCB4EE610}"/>
                  </a:ext>
                </a:extLst>
              </p:cNvPr>
              <p:cNvSpPr txBox="1"/>
              <p:nvPr/>
            </p:nvSpPr>
            <p:spPr>
              <a:xfrm>
                <a:off x="3402268" y="1392703"/>
                <a:ext cx="4717638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nary>
                        <m:naryPr>
                          <m:chr m:val="∏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AA6B5A-2898-2D4E-A040-D14FCB4E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68" y="1392703"/>
                <a:ext cx="4717638" cy="1045927"/>
              </a:xfrm>
              <a:prstGeom prst="rect">
                <a:avLst/>
              </a:prstGeom>
              <a:blipFill>
                <a:blip r:embed="rId3"/>
                <a:stretch>
                  <a:fillRect l="-268" t="-113253" r="-1877" b="-1759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AFDA9216-B043-D941-A015-7843100B65AC}"/>
              </a:ext>
            </a:extLst>
          </p:cNvPr>
          <p:cNvGrpSpPr/>
          <p:nvPr/>
        </p:nvGrpSpPr>
        <p:grpSpPr>
          <a:xfrm>
            <a:off x="8364072" y="1915666"/>
            <a:ext cx="3240554" cy="3194217"/>
            <a:chOff x="8364072" y="3300712"/>
            <a:chExt cx="3240554" cy="3194217"/>
          </a:xfrm>
        </p:grpSpPr>
        <p:sp>
          <p:nvSpPr>
            <p:cNvPr id="8" name="사각형 설명선[R] 7">
              <a:extLst>
                <a:ext uri="{FF2B5EF4-FFF2-40B4-BE49-F238E27FC236}">
                  <a16:creationId xmlns:a16="http://schemas.microsoft.com/office/drawing/2014/main" id="{10A364F0-521A-164E-9587-9517D93B5DFC}"/>
                </a:ext>
              </a:extLst>
            </p:cNvPr>
            <p:cNvSpPr/>
            <p:nvPr/>
          </p:nvSpPr>
          <p:spPr>
            <a:xfrm>
              <a:off x="8364072" y="3300712"/>
              <a:ext cx="3240554" cy="3194217"/>
            </a:xfrm>
            <a:prstGeom prst="wedgeRectCallout">
              <a:avLst>
                <a:gd name="adj1" fmla="val -90311"/>
                <a:gd name="adj2" fmla="val -90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738B3E-BEAA-444B-84ED-061187A26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8354" y="3390496"/>
              <a:ext cx="3151991" cy="301464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C80431-460E-FD44-B558-4F43BD3AB62E}"/>
                  </a:ext>
                </a:extLst>
              </p:cNvPr>
              <p:cNvSpPr txBox="1"/>
              <p:nvPr/>
            </p:nvSpPr>
            <p:spPr>
              <a:xfrm>
                <a:off x="1728266" y="3022981"/>
                <a:ext cx="477759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C80431-460E-FD44-B558-4F43BD3A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3022981"/>
                <a:ext cx="4777590" cy="416845"/>
              </a:xfrm>
              <a:prstGeom prst="rect">
                <a:avLst/>
              </a:prstGeom>
              <a:blipFill>
                <a:blip r:embed="rId5"/>
                <a:stretch>
                  <a:fillRect l="-1061"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516036-FE9E-2546-851E-0F441B4BD53A}"/>
              </a:ext>
            </a:extLst>
          </p:cNvPr>
          <p:cNvSpPr txBox="1"/>
          <p:nvPr/>
        </p:nvSpPr>
        <p:spPr>
          <a:xfrm>
            <a:off x="138212" y="931038"/>
            <a:ext cx="898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/>
              <a:t>ver</a:t>
            </a:r>
            <a:r>
              <a:rPr kumimoji="1" lang="en-US" altLang="ko-Kore-KR" sz="2400" b="1" dirty="0"/>
              <a:t> 1.</a:t>
            </a:r>
            <a:endParaRPr kumimoji="1" lang="ko-Kore-KR" alt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DFC293-6E62-2545-AB70-F149EB9E5C95}"/>
              </a:ext>
            </a:extLst>
          </p:cNvPr>
          <p:cNvSpPr txBox="1"/>
          <p:nvPr/>
        </p:nvSpPr>
        <p:spPr>
          <a:xfrm>
            <a:off x="138212" y="2978161"/>
            <a:ext cx="898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/>
              <a:t>ver</a:t>
            </a:r>
            <a:r>
              <a:rPr kumimoji="1" lang="en-US" altLang="ko-Kore-KR" sz="2400" b="1" dirty="0"/>
              <a:t> 2.</a:t>
            </a:r>
            <a:endParaRPr kumimoji="1" lang="ko-Kore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CB918A-ECB8-7B4E-BF8B-9984EA0D61C6}"/>
                  </a:ext>
                </a:extLst>
              </p:cNvPr>
              <p:cNvSpPr txBox="1"/>
              <p:nvPr/>
            </p:nvSpPr>
            <p:spPr>
              <a:xfrm>
                <a:off x="1728266" y="3648918"/>
                <a:ext cx="49068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342900" indent="-342900">
                  <a:buFont typeface="Arial" panose="020B0604020202020204" pitchFamily="34" charset="0"/>
                  <a:buChar char="•"/>
                  <a:defRPr kumimoji="1" sz="2400" b="0" i="1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altLang="ko-Kore-KR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ore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ore-KR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ore-KR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ko-Kore-KR" dirty="0" smtClean="0"/>
                      <m:t>: </m:t>
                    </m:r>
                    <m:r>
                      <m:rPr>
                        <m:nor/>
                      </m:rPr>
                      <a:rPr lang="en-US" altLang="ko-Kore-KR" dirty="0" smtClean="0"/>
                      <m:t>cumulative</m:t>
                    </m:r>
                    <m:r>
                      <m:rPr>
                        <m:nor/>
                      </m:rPr>
                      <a:rPr lang="en-US" altLang="ko-Kore-KR" dirty="0" smtClean="0"/>
                      <m:t> </m:t>
                    </m:r>
                    <m:r>
                      <m:rPr>
                        <m:nor/>
                      </m:rPr>
                      <a:rPr lang="en-US" altLang="ko-Kore-KR" dirty="0" smtClean="0"/>
                      <m:t>of</m:t>
                    </m:r>
                    <m:r>
                      <m:rPr>
                        <m:nor/>
                      </m:rPr>
                      <a:rPr lang="en-US" altLang="ko-Kore-KR" dirty="0" smtClean="0"/>
                      <m:t> </m:t>
                    </m:r>
                    <m:r>
                      <m:rPr>
                        <m:nor/>
                      </m:rPr>
                      <a:rPr lang="en-US" altLang="ko-Kore-KR" dirty="0" smtClean="0"/>
                      <m:t>joint</m:t>
                    </m:r>
                    <m:r>
                      <m:rPr>
                        <m:nor/>
                      </m:rPr>
                      <a:rPr lang="en-US" altLang="ko-Kore-KR" dirty="0" smtClean="0"/>
                      <m:t> </m:t>
                    </m:r>
                    <m:r>
                      <m:rPr>
                        <m:nor/>
                      </m:rPr>
                      <a:rPr lang="en-US" altLang="ko-Kore-KR" dirty="0" smtClean="0"/>
                      <m:t>pdf</m:t>
                    </m:r>
                  </m:oMath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CB918A-ECB8-7B4E-BF8B-9984EA0D6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3648918"/>
                <a:ext cx="4906856" cy="369332"/>
              </a:xfrm>
              <a:prstGeom prst="rect">
                <a:avLst/>
              </a:prstGeom>
              <a:blipFill>
                <a:blip r:embed="rId6"/>
                <a:stretch>
                  <a:fillRect l="-3535" t="-23333" r="-2020" b="-3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38ECC9-77BA-284D-8332-9CF91BA85433}"/>
                  </a:ext>
                </a:extLst>
              </p:cNvPr>
              <p:cNvSpPr txBox="1"/>
              <p:nvPr/>
            </p:nvSpPr>
            <p:spPr>
              <a:xfrm>
                <a:off x="1728266" y="4112755"/>
                <a:ext cx="5796587" cy="786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342900" indent="-342900">
                  <a:buFont typeface="Arial" panose="020B0604020202020204" pitchFamily="34" charset="0"/>
                  <a:buChar char="•"/>
                  <a:defRPr kumimoji="1" sz="2400" b="0" i="1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altLang="ko-Kore-KR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ore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ore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ore-K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ore-KR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altLang="ko-Kore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ore-KR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ore-KR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altLang="ko-Kore-KR" dirty="0"/>
                </a:br>
                <a14:m>
                  <m:oMath xmlns:m="http://schemas.openxmlformats.org/officeDocument/2006/math">
                    <m:r>
                      <a:rPr lang="en-US" altLang="ko-Kore-KR">
                        <a:latin typeface="Cambria Math" panose="02040503050406030204" pitchFamily="18" charset="0"/>
                      </a:rPr>
                      <m:t>𝑐𝑢𝑚𝑢𝑙𝑎𝑡𝑖𝑣𝑒</m:t>
                    </m:r>
                    <m:r>
                      <a:rPr lang="en-US" altLang="ko-Kore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ore-KR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ore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ore-KR">
                        <a:latin typeface="Cambria Math" panose="02040503050406030204" pitchFamily="18" charset="0"/>
                      </a:rPr>
                      <m:t>𝑐𝑜𝑝𝑙𝑢𝑎</m:t>
                    </m:r>
                    <m:r>
                      <a:rPr lang="en-US" altLang="ko-Kore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ore-KR"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altLang="ko-Kore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ore-KR">
                        <a:latin typeface="Cambria Math" panose="02040503050406030204" pitchFamily="18" charset="0"/>
                      </a:rPr>
                      <m:t>𝑓𝑢𝑛𝑐𝑡𝑖𝑜𝑛</m:t>
                    </m:r>
                  </m:oMath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38ECC9-77BA-284D-8332-9CF91BA8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4112755"/>
                <a:ext cx="5796587" cy="786177"/>
              </a:xfrm>
              <a:prstGeom prst="rect">
                <a:avLst/>
              </a:prstGeom>
              <a:blipFill>
                <a:blip r:embed="rId7"/>
                <a:stretch>
                  <a:fillRect l="-3063" t="-8065" r="-219" b="-177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F494EEF-345B-4A45-A160-2D9316E40590}"/>
              </a:ext>
            </a:extLst>
          </p:cNvPr>
          <p:cNvSpPr txBox="1"/>
          <p:nvPr/>
        </p:nvSpPr>
        <p:spPr>
          <a:xfrm>
            <a:off x="138212" y="5412091"/>
            <a:ext cx="898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/>
              <a:t>ver</a:t>
            </a:r>
            <a:r>
              <a:rPr kumimoji="1" lang="en-US" altLang="ko-Kore-KR" sz="2400" b="1" dirty="0"/>
              <a:t> 3.</a:t>
            </a:r>
            <a:endParaRPr kumimoji="1" lang="ko-Kore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A4476-F378-634A-9FC3-1D9A040D75FA}"/>
                  </a:ext>
                </a:extLst>
              </p:cNvPr>
              <p:cNvSpPr txBox="1"/>
              <p:nvPr/>
            </p:nvSpPr>
            <p:spPr>
              <a:xfrm>
                <a:off x="1649616" y="5434501"/>
                <a:ext cx="744133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1A4476-F378-634A-9FC3-1D9A040D7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16" y="5434501"/>
                <a:ext cx="7441332" cy="416845"/>
              </a:xfrm>
              <a:prstGeom prst="rect">
                <a:avLst/>
              </a:prstGeom>
              <a:blipFill>
                <a:blip r:embed="rId8"/>
                <a:stretch>
                  <a:fillRect l="-512" b="-2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B2BC1F-DACD-124F-9CD3-FFD43C2D88FD}"/>
                  </a:ext>
                </a:extLst>
              </p:cNvPr>
              <p:cNvSpPr txBox="1"/>
              <p:nvPr/>
            </p:nvSpPr>
            <p:spPr>
              <a:xfrm>
                <a:off x="1649616" y="6021964"/>
                <a:ext cx="7651325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ko-Kore-KR" sz="2400" b="0" dirty="0"/>
                  <a:t>→ </a:t>
                </a: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), …,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B2BC1F-DACD-124F-9CD3-FFD43C2D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16" y="6021964"/>
                <a:ext cx="7651325" cy="416845"/>
              </a:xfrm>
              <a:prstGeom prst="rect">
                <a:avLst/>
              </a:prstGeom>
              <a:blipFill>
                <a:blip r:embed="rId9"/>
                <a:stretch>
                  <a:fillRect l="-2488" t="-15152" b="-393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A17152-BC7D-D642-A9B0-D5A9B2B7F132}"/>
              </a:ext>
            </a:extLst>
          </p:cNvPr>
          <p:cNvSpPr txBox="1"/>
          <p:nvPr/>
        </p:nvSpPr>
        <p:spPr>
          <a:xfrm>
            <a:off x="3688803" y="2155840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47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3. Gaussian Copula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A8EBC-D593-DE48-B657-6AEA15FF713C}"/>
              </a:ext>
            </a:extLst>
          </p:cNvPr>
          <p:cNvSpPr txBox="1"/>
          <p:nvPr/>
        </p:nvSpPr>
        <p:spPr>
          <a:xfrm>
            <a:off x="718003" y="1044009"/>
            <a:ext cx="11017251" cy="921471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If we use gaussian distribution, copula is gaussian copula</a:t>
            </a:r>
          </a:p>
          <a:p>
            <a:pPr>
              <a:lnSpc>
                <a:spcPct val="130000"/>
              </a:lnSpc>
            </a:pPr>
            <a:r>
              <a:rPr lang="en" altLang="ko-Kore-KR" sz="2400" dirty="0">
                <a:solidFill>
                  <a:schemeClr val="bg1">
                    <a:lumMod val="50000"/>
                  </a:schemeClr>
                </a:solidFill>
              </a:rPr>
              <a:t>( We picked Gaussian but they could be Student-t, Laplace, etc. )</a:t>
            </a:r>
            <a:endParaRPr lang="ko-Kore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DD8562-9730-E541-81A4-79DAF8E2B7D3}"/>
                  </a:ext>
                </a:extLst>
              </p:cNvPr>
              <p:cNvSpPr txBox="1"/>
              <p:nvPr/>
            </p:nvSpPr>
            <p:spPr>
              <a:xfrm>
                <a:off x="1065727" y="2560025"/>
                <a:ext cx="7651325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),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DD8562-9730-E541-81A4-79DAF8E2B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27" y="2560025"/>
                <a:ext cx="7651325" cy="416845"/>
              </a:xfrm>
              <a:prstGeom prst="rect">
                <a:avLst/>
              </a:prstGeom>
              <a:blipFill>
                <a:blip r:embed="rId2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2B30C-CCB9-E146-BE66-4CE7C5677C14}"/>
                  </a:ext>
                </a:extLst>
              </p:cNvPr>
              <p:cNvSpPr txBox="1"/>
              <p:nvPr/>
            </p:nvSpPr>
            <p:spPr>
              <a:xfrm>
                <a:off x="3983738" y="3324598"/>
                <a:ext cx="542360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kumimoji="1" lang="en-US" altLang="ko-Kore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𝑐𝑢𝑚</m:t>
                          </m:r>
                        </m:sup>
                      </m:sSubSup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),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2B30C-CCB9-E146-BE66-4CE7C5677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738" y="3324598"/>
                <a:ext cx="5423601" cy="416845"/>
              </a:xfrm>
              <a:prstGeom prst="rect">
                <a:avLst/>
              </a:prstGeom>
              <a:blipFill>
                <a:blip r:embed="rId3"/>
                <a:stretch>
                  <a:fillRect l="-234" b="-2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312DF8-98DC-2847-93A8-BF73DA8FE065}"/>
                  </a:ext>
                </a:extLst>
              </p:cNvPr>
              <p:cNvSpPr txBox="1"/>
              <p:nvPr/>
            </p:nvSpPr>
            <p:spPr>
              <a:xfrm>
                <a:off x="3983738" y="4033961"/>
                <a:ext cx="6430991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𝑐𝑢𝑚</m:t>
                          </m:r>
                        </m:sup>
                      </m:sSubSup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𝑐𝑢𝑚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𝑐𝑢𝑚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312DF8-98DC-2847-93A8-BF73DA8FE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738" y="4033961"/>
                <a:ext cx="6430991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A36A7-FB03-DB48-BAE7-3518E6252D31}"/>
              </a:ext>
            </a:extLst>
          </p:cNvPr>
          <p:cNvSpPr/>
          <p:nvPr/>
        </p:nvSpPr>
        <p:spPr>
          <a:xfrm>
            <a:off x="6842770" y="4796943"/>
            <a:ext cx="2591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chemeClr val="bg1">
                    <a:lumMod val="50000"/>
                  </a:schemeClr>
                </a:solidFill>
              </a:rPr>
              <a:t>Map to standard normal</a:t>
            </a:r>
            <a:endParaRPr lang="ko-Kore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9B4376-72C7-EA4B-81B0-25D6EE8E125C}"/>
                  </a:ext>
                </a:extLst>
              </p:cNvPr>
              <p:cNvSpPr txBox="1"/>
              <p:nvPr/>
            </p:nvSpPr>
            <p:spPr>
              <a:xfrm>
                <a:off x="3988219" y="4767763"/>
                <a:ext cx="2722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𝑐𝑢𝑚</m:t>
                          </m:r>
                        </m:sup>
                      </m:sSubSup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9B4376-72C7-EA4B-81B0-25D6EE8E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219" y="4767763"/>
                <a:ext cx="2722027" cy="369332"/>
              </a:xfrm>
              <a:prstGeom prst="rect">
                <a:avLst/>
              </a:prstGeom>
              <a:blipFill>
                <a:blip r:embed="rId5"/>
                <a:stretch>
                  <a:fillRect l="-463"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1910A97-68ED-FB47-9C0C-E338ED6B93D3}"/>
              </a:ext>
            </a:extLst>
          </p:cNvPr>
          <p:cNvSpPr/>
          <p:nvPr/>
        </p:nvSpPr>
        <p:spPr>
          <a:xfrm>
            <a:off x="4249481" y="3275168"/>
            <a:ext cx="1099751" cy="59249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7AACDE-61E4-A74D-92E0-7C35DF25C967}"/>
              </a:ext>
            </a:extLst>
          </p:cNvPr>
          <p:cNvSpPr/>
          <p:nvPr/>
        </p:nvSpPr>
        <p:spPr>
          <a:xfrm>
            <a:off x="4249481" y="3996084"/>
            <a:ext cx="1099751" cy="59249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CB0B64-0A05-2449-A55A-1D4E2B944A8E}"/>
              </a:ext>
            </a:extLst>
          </p:cNvPr>
          <p:cNvSpPr/>
          <p:nvPr/>
        </p:nvSpPr>
        <p:spPr>
          <a:xfrm>
            <a:off x="4249481" y="4685362"/>
            <a:ext cx="1099751" cy="59249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50D45D-6D4F-5047-AAF6-F0B300DAB5F8}"/>
              </a:ext>
            </a:extLst>
          </p:cNvPr>
          <p:cNvSpPr/>
          <p:nvPr/>
        </p:nvSpPr>
        <p:spPr>
          <a:xfrm>
            <a:off x="5546123" y="3996084"/>
            <a:ext cx="549877" cy="59249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2D5FB6-39C9-1647-B3A3-6F270B18B80A}"/>
              </a:ext>
            </a:extLst>
          </p:cNvPr>
          <p:cNvSpPr/>
          <p:nvPr/>
        </p:nvSpPr>
        <p:spPr>
          <a:xfrm>
            <a:off x="8116328" y="3996084"/>
            <a:ext cx="549877" cy="59249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57414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3. Gaussian Copula</a:t>
            </a:r>
            <a:endParaRPr lang="en-US" altLang="ko-Kore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D095C-C0FF-7244-A8E0-8338F531091F}"/>
              </a:ext>
            </a:extLst>
          </p:cNvPr>
          <p:cNvSpPr txBox="1"/>
          <p:nvPr/>
        </p:nvSpPr>
        <p:spPr>
          <a:xfrm>
            <a:off x="449061" y="2458537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→</a:t>
            </a:r>
            <a:endParaRPr kumimoji="1" lang="ko-Kore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DCDCC9-A000-8F45-B64D-AE43EEE45ECA}"/>
                  </a:ext>
                </a:extLst>
              </p:cNvPr>
              <p:cNvSpPr txBox="1"/>
              <p:nvPr/>
            </p:nvSpPr>
            <p:spPr>
              <a:xfrm>
                <a:off x="1065727" y="1296002"/>
                <a:ext cx="5530553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𝑐𝑢𝑚</m:t>
                          </m:r>
                        </m:sup>
                      </m:sSubSup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DCDCC9-A000-8F45-B64D-AE43EEE4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27" y="1296002"/>
                <a:ext cx="5530553" cy="416845"/>
              </a:xfrm>
              <a:prstGeom prst="rect">
                <a:avLst/>
              </a:prstGeom>
              <a:blipFill>
                <a:blip r:embed="rId2"/>
                <a:stretch>
                  <a:fillRect l="-917"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A38EA5-F3A9-7440-91C3-F9C369BDFABD}"/>
                  </a:ext>
                </a:extLst>
              </p:cNvPr>
              <p:cNvSpPr txBox="1"/>
              <p:nvPr/>
            </p:nvSpPr>
            <p:spPr>
              <a:xfrm>
                <a:off x="1122647" y="2486597"/>
                <a:ext cx="670747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nary>
                      <m:naryPr>
                        <m:chr m:val="∏"/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ko-Kore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ore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A38EA5-F3A9-7440-91C3-F9C369BD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47" y="2486597"/>
                <a:ext cx="6707477" cy="416845"/>
              </a:xfrm>
              <a:prstGeom prst="rect">
                <a:avLst/>
              </a:prstGeom>
              <a:blipFill>
                <a:blip r:embed="rId3"/>
                <a:stretch>
                  <a:fillRect l="-1134" t="-141176" r="-1134" b="-2147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1DEFB9-8C12-F942-B7B1-6575BE3856DA}"/>
              </a:ext>
            </a:extLst>
          </p:cNvPr>
          <p:cNvGrpSpPr/>
          <p:nvPr/>
        </p:nvGrpSpPr>
        <p:grpSpPr>
          <a:xfrm>
            <a:off x="8902091" y="2346066"/>
            <a:ext cx="2197287" cy="2165868"/>
            <a:chOff x="8364072" y="3300712"/>
            <a:chExt cx="3240554" cy="3194217"/>
          </a:xfrm>
        </p:grpSpPr>
        <p:sp>
          <p:nvSpPr>
            <p:cNvPr id="40" name="사각형 설명선[R] 39">
              <a:extLst>
                <a:ext uri="{FF2B5EF4-FFF2-40B4-BE49-F238E27FC236}">
                  <a16:creationId xmlns:a16="http://schemas.microsoft.com/office/drawing/2014/main" id="{549CB613-60CF-5E4D-A9BD-816EAD1A1C9E}"/>
                </a:ext>
              </a:extLst>
            </p:cNvPr>
            <p:cNvSpPr/>
            <p:nvPr/>
          </p:nvSpPr>
          <p:spPr>
            <a:xfrm>
              <a:off x="8364072" y="3300712"/>
              <a:ext cx="3240554" cy="3194217"/>
            </a:xfrm>
            <a:prstGeom prst="wedgeRectCallout">
              <a:avLst>
                <a:gd name="adj1" fmla="val -90923"/>
                <a:gd name="adj2" fmla="val -2645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DFB4253-8D98-A445-910E-79C213EB5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8354" y="3390496"/>
              <a:ext cx="3151991" cy="301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3497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33B22B-DC5E-CE4D-B515-6823CF0FB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23" r="72664"/>
          <a:stretch/>
        </p:blipFill>
        <p:spPr>
          <a:xfrm>
            <a:off x="3964463" y="3429000"/>
            <a:ext cx="3948953" cy="33835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8DC35A-1678-544D-BF5D-7CFE7B52E580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3. Gaussian Copula</a:t>
            </a:r>
            <a:endParaRPr lang="en-US" altLang="ko-Kore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57F499-5E4E-E04C-B1FE-143C4FB83AE9}"/>
              </a:ext>
            </a:extLst>
          </p:cNvPr>
          <p:cNvGrpSpPr/>
          <p:nvPr/>
        </p:nvGrpSpPr>
        <p:grpSpPr>
          <a:xfrm>
            <a:off x="874059" y="908050"/>
            <a:ext cx="7274859" cy="1041774"/>
            <a:chOff x="874059" y="908050"/>
            <a:chExt cx="7274859" cy="1041774"/>
          </a:xfrm>
        </p:grpSpPr>
        <p:sp>
          <p:nvSpPr>
            <p:cNvPr id="10" name="사각형 설명선[R] 9">
              <a:extLst>
                <a:ext uri="{FF2B5EF4-FFF2-40B4-BE49-F238E27FC236}">
                  <a16:creationId xmlns:a16="http://schemas.microsoft.com/office/drawing/2014/main" id="{CDA5F82D-35E0-6C4F-9D90-F11C9E9EBDC1}"/>
                </a:ext>
              </a:extLst>
            </p:cNvPr>
            <p:cNvSpPr/>
            <p:nvPr/>
          </p:nvSpPr>
          <p:spPr>
            <a:xfrm>
              <a:off x="874059" y="908050"/>
              <a:ext cx="7274859" cy="1041774"/>
            </a:xfrm>
            <a:prstGeom prst="wedgeRectCallout">
              <a:avLst>
                <a:gd name="adj1" fmla="val -18800"/>
                <a:gd name="adj2" fmla="val 7411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AE4754-78AD-7240-AB35-2B56682FE876}"/>
                    </a:ext>
                  </a:extLst>
                </p:cNvPr>
                <p:cNvSpPr txBox="1"/>
                <p:nvPr/>
              </p:nvSpPr>
              <p:spPr>
                <a:xfrm>
                  <a:off x="1157750" y="1220515"/>
                  <a:ext cx="6707477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ko-Kore-KR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nary>
                        <m:naryPr>
                          <m:chr m:val="∏"/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kumimoji="1" lang="ko-Kore-KR" alt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AE4754-78AD-7240-AB35-2B56682FE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750" y="1220515"/>
                  <a:ext cx="6707477" cy="416845"/>
                </a:xfrm>
                <a:prstGeom prst="rect">
                  <a:avLst/>
                </a:prstGeom>
                <a:blipFill>
                  <a:blip r:embed="rId3"/>
                  <a:stretch>
                    <a:fillRect l="-1134" t="-141176" r="-1134" b="-21470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F89B0-4F5E-F943-895B-41E3A0081262}"/>
                  </a:ext>
                </a:extLst>
              </p:cNvPr>
              <p:cNvSpPr txBox="1"/>
              <p:nvPr/>
            </p:nvSpPr>
            <p:spPr>
              <a:xfrm>
                <a:off x="1136596" y="2191502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F89B0-4F5E-F943-895B-41E3A0081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596" y="2191502"/>
                <a:ext cx="8438336" cy="416845"/>
              </a:xfrm>
              <a:prstGeom prst="rect">
                <a:avLst/>
              </a:prstGeom>
              <a:blipFill>
                <a:blip r:embed="rId4"/>
                <a:stretch>
                  <a:fillRect l="-751" r="-751" b="-294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D9FE3A-0EDB-4F45-ADE9-7A540E5F3AD7}"/>
                  </a:ext>
                </a:extLst>
              </p:cNvPr>
              <p:cNvSpPr txBox="1"/>
              <p:nvPr/>
            </p:nvSpPr>
            <p:spPr>
              <a:xfrm>
                <a:off x="8291110" y="1200628"/>
                <a:ext cx="3533340" cy="424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z</m:t>
                    </m:r>
                    <m: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: </m:t>
                    </m:r>
                    <m: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𝒙</m:t>
                    </m:r>
                  </m:oMath>
                </a14:m>
                <a:r>
                  <a:rPr lang="ko-KR" altLang="en-US" dirty="0" err="1">
                    <a:solidFill>
                      <a:srgbClr val="71717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를</a:t>
                </a:r>
                <a:r>
                  <a:rPr lang="ko-KR" altLang="en-US" dirty="0">
                    <a:solidFill>
                      <a:srgbClr val="71717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표준 정규분포로 변환한 변수</a:t>
                </a:r>
                <a:endParaRPr lang="ko-Kore-KR" altLang="en-US" dirty="0">
                  <a:solidFill>
                    <a:srgbClr val="7171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D9FE3A-0EDB-4F45-ADE9-7A540E5F3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110" y="1200628"/>
                <a:ext cx="3533340" cy="424925"/>
              </a:xfrm>
              <a:prstGeom prst="rect">
                <a:avLst/>
              </a:prstGeom>
              <a:blipFill>
                <a:blip r:embed="rId5"/>
                <a:stretch>
                  <a:fillRect r="-357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0719AFF-EA2D-414A-B6FC-D59B4629FECE}"/>
              </a:ext>
            </a:extLst>
          </p:cNvPr>
          <p:cNvSpPr txBox="1"/>
          <p:nvPr/>
        </p:nvSpPr>
        <p:spPr>
          <a:xfrm>
            <a:off x="3060999" y="2637562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E9029-0974-5A4D-AB16-AB772BE2293E}"/>
              </a:ext>
            </a:extLst>
          </p:cNvPr>
          <p:cNvSpPr txBox="1"/>
          <p:nvPr/>
        </p:nvSpPr>
        <p:spPr>
          <a:xfrm>
            <a:off x="6096000" y="2637562"/>
            <a:ext cx="5604611" cy="786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b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(Maybe, this terms make non gaussian pattern)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83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E21B80E-9B7B-F04F-BF49-EB40C1BAFC53}"/>
              </a:ext>
            </a:extLst>
          </p:cNvPr>
          <p:cNvSpPr txBox="1"/>
          <p:nvPr/>
        </p:nvSpPr>
        <p:spPr>
          <a:xfrm>
            <a:off x="1438159" y="2210811"/>
            <a:ext cx="9315682" cy="169668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</a:t>
            </a:r>
            <a:br>
              <a:rPr lang="en-US" altLang="ko-KR" sz="4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4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 Copula</a:t>
            </a:r>
            <a:endParaRPr lang="ko-KR" altLang="en-US" sz="4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64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B40C75-0D86-AF4D-8CAB-1D0D62DE335C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3. Gaussian Copula</a:t>
            </a:r>
            <a:endParaRPr lang="en-US" alt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F392A-CE2D-8E49-A0DB-30ABCA598D34}"/>
              </a:ext>
            </a:extLst>
          </p:cNvPr>
          <p:cNvSpPr txBox="1"/>
          <p:nvPr/>
        </p:nvSpPr>
        <p:spPr>
          <a:xfrm>
            <a:off x="718003" y="3620356"/>
            <a:ext cx="11017251" cy="236584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ko-Kore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Copulas give the flexibility to capture additional cases where the </a:t>
            </a:r>
            <a:r>
              <a:rPr lang="en" altLang="ko-Kore-KR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marginals are not necessarily normal</a:t>
            </a:r>
          </a:p>
          <a:p>
            <a:pPr>
              <a:lnSpc>
                <a:spcPct val="130000"/>
              </a:lnSpc>
            </a:pPr>
            <a:endParaRPr lang="en" altLang="ko-Kore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" altLang="ko-Kore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Using Copulas we can get a </a:t>
            </a:r>
            <a:r>
              <a:rPr lang="en" altLang="ko-Kore-KR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closed form expression</a:t>
            </a:r>
            <a:r>
              <a:rPr lang="en" altLang="ko-Kore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for the distributions of all these cases</a:t>
            </a:r>
            <a:endParaRPr lang="ko-Kore-KR" altLang="en-US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260164-C2B0-E44F-A6BD-78467DD9B6B7}"/>
              </a:ext>
            </a:extLst>
          </p:cNvPr>
          <p:cNvGrpSpPr/>
          <p:nvPr/>
        </p:nvGrpSpPr>
        <p:grpSpPr>
          <a:xfrm>
            <a:off x="874059" y="908050"/>
            <a:ext cx="7274859" cy="1041774"/>
            <a:chOff x="874059" y="908050"/>
            <a:chExt cx="7274859" cy="1041774"/>
          </a:xfrm>
        </p:grpSpPr>
        <p:sp>
          <p:nvSpPr>
            <p:cNvPr id="15" name="사각형 설명선[R] 14">
              <a:extLst>
                <a:ext uri="{FF2B5EF4-FFF2-40B4-BE49-F238E27FC236}">
                  <a16:creationId xmlns:a16="http://schemas.microsoft.com/office/drawing/2014/main" id="{A54A6639-201D-D144-AF72-4750D27FC12A}"/>
                </a:ext>
              </a:extLst>
            </p:cNvPr>
            <p:cNvSpPr/>
            <p:nvPr/>
          </p:nvSpPr>
          <p:spPr>
            <a:xfrm>
              <a:off x="874059" y="908050"/>
              <a:ext cx="7274859" cy="1041774"/>
            </a:xfrm>
            <a:prstGeom prst="wedgeRectCallout">
              <a:avLst>
                <a:gd name="adj1" fmla="val -18800"/>
                <a:gd name="adj2" fmla="val 7411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FCDFBB-6513-BA4F-A917-9E689813A92A}"/>
                    </a:ext>
                  </a:extLst>
                </p:cNvPr>
                <p:cNvSpPr txBox="1"/>
                <p:nvPr/>
              </p:nvSpPr>
              <p:spPr>
                <a:xfrm>
                  <a:off x="1157750" y="1220515"/>
                  <a:ext cx="6707477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ko-Kore-KR" sz="2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nary>
                        <m:naryPr>
                          <m:chr m:val="∏"/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kumimoji="1" lang="ko-Kore-KR" alt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FCDFBB-6513-BA4F-A917-9E689813A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750" y="1220515"/>
                  <a:ext cx="6707477" cy="416845"/>
                </a:xfrm>
                <a:prstGeom prst="rect">
                  <a:avLst/>
                </a:prstGeom>
                <a:blipFill>
                  <a:blip r:embed="rId2"/>
                  <a:stretch>
                    <a:fillRect l="-1134" t="-141176" r="-1134" b="-21470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D57F5F-ACE4-CA43-89F1-498DD824481B}"/>
                  </a:ext>
                </a:extLst>
              </p:cNvPr>
              <p:cNvSpPr txBox="1"/>
              <p:nvPr/>
            </p:nvSpPr>
            <p:spPr>
              <a:xfrm>
                <a:off x="1136596" y="2191502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D57F5F-ACE4-CA43-89F1-498DD8244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596" y="2191502"/>
                <a:ext cx="8438336" cy="416845"/>
              </a:xfrm>
              <a:prstGeom prst="rect">
                <a:avLst/>
              </a:prstGeom>
              <a:blipFill>
                <a:blip r:embed="rId3"/>
                <a:stretch>
                  <a:fillRect l="-751" r="-751" b="-294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FEB2FD-4234-ED4C-812D-CDBBC67FDFEA}"/>
                  </a:ext>
                </a:extLst>
              </p:cNvPr>
              <p:cNvSpPr txBox="1"/>
              <p:nvPr/>
            </p:nvSpPr>
            <p:spPr>
              <a:xfrm>
                <a:off x="8291110" y="1200628"/>
                <a:ext cx="3533340" cy="424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z</m:t>
                    </m:r>
                    <m: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: </m:t>
                    </m:r>
                    <m:r>
                      <a:rPr lang="en-US" altLang="ko-Kore-KR" b="1" i="1" dirty="0" smtClean="0">
                        <a:solidFill>
                          <a:srgbClr val="717171"/>
                        </a:solidFill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𝒙</m:t>
                    </m:r>
                  </m:oMath>
                </a14:m>
                <a:r>
                  <a:rPr lang="ko-KR" altLang="en-US" dirty="0" err="1">
                    <a:solidFill>
                      <a:srgbClr val="71717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를</a:t>
                </a:r>
                <a:r>
                  <a:rPr lang="ko-KR" altLang="en-US" dirty="0">
                    <a:solidFill>
                      <a:srgbClr val="71717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표준 정규분포로 변환한 변수</a:t>
                </a:r>
                <a:endParaRPr lang="ko-Kore-KR" altLang="en-US" dirty="0">
                  <a:solidFill>
                    <a:srgbClr val="7171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FEB2FD-4234-ED4C-812D-CDBBC67FD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110" y="1200628"/>
                <a:ext cx="3533340" cy="424925"/>
              </a:xfrm>
              <a:prstGeom prst="rect">
                <a:avLst/>
              </a:prstGeom>
              <a:blipFill>
                <a:blip r:embed="rId4"/>
                <a:stretch>
                  <a:fillRect r="-357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6D5AFD3-DF0E-C541-80E1-7EFCF60FEAFD}"/>
              </a:ext>
            </a:extLst>
          </p:cNvPr>
          <p:cNvSpPr txBox="1"/>
          <p:nvPr/>
        </p:nvSpPr>
        <p:spPr>
          <a:xfrm>
            <a:off x="3060999" y="2637562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129B11-AC60-7340-9DAF-D17A864F1E00}"/>
              </a:ext>
            </a:extLst>
          </p:cNvPr>
          <p:cNvSpPr txBox="1"/>
          <p:nvPr/>
        </p:nvSpPr>
        <p:spPr>
          <a:xfrm>
            <a:off x="6096000" y="2637562"/>
            <a:ext cx="378590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9F7D21-B37C-5244-B596-B8E7F7613F87}"/>
              </a:ext>
            </a:extLst>
          </p:cNvPr>
          <p:cNvSpPr/>
          <p:nvPr/>
        </p:nvSpPr>
        <p:spPr>
          <a:xfrm>
            <a:off x="-12357" y="6611146"/>
            <a:ext cx="868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200" dirty="0"/>
              <a:t>https://stats.stackexchange.com/questions/347955/what-is-the-advantage-of-modelling-dependency-using-copulas</a:t>
            </a:r>
          </a:p>
        </p:txBody>
      </p:sp>
    </p:spTree>
    <p:extLst>
      <p:ext uri="{BB962C8B-B14F-4D97-AF65-F5344CB8AC3E}">
        <p14:creationId xmlns:p14="http://schemas.microsoft.com/office/powerpoint/2010/main" val="86590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3. Gaussian Copula</a:t>
            </a:r>
            <a:endParaRPr lang="en-US" altLang="ko-Kore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23A5A-7823-3542-B4A6-659618C25E58}"/>
              </a:ext>
            </a:extLst>
          </p:cNvPr>
          <p:cNvSpPr txBox="1"/>
          <p:nvPr/>
        </p:nvSpPr>
        <p:spPr>
          <a:xfrm>
            <a:off x="718003" y="1044009"/>
            <a:ext cx="9895567" cy="92544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is not designed to capture dependencies in multimodal distribution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(absence of location parameter)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A3B36F-1A67-3144-87AD-1139A80C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2399328"/>
            <a:ext cx="4339692" cy="3665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C70C4A-EB04-354D-AEEB-B0F5B723E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9"/>
          <a:stretch/>
        </p:blipFill>
        <p:spPr>
          <a:xfrm>
            <a:off x="5513294" y="2912936"/>
            <a:ext cx="6278698" cy="2793477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53DB4A4-274E-BC42-B35B-56FB4016A38A}"/>
              </a:ext>
            </a:extLst>
          </p:cNvPr>
          <p:cNvCxnSpPr/>
          <p:nvPr/>
        </p:nvCxnSpPr>
        <p:spPr>
          <a:xfrm>
            <a:off x="5109882" y="2635624"/>
            <a:ext cx="0" cy="32676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001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GMC: Gaussian Mixture Copula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23A5A-7823-3542-B4A6-659618C25E58}"/>
              </a:ext>
            </a:extLst>
          </p:cNvPr>
          <p:cNvSpPr txBox="1"/>
          <p:nvPr/>
        </p:nvSpPr>
        <p:spPr>
          <a:xfrm>
            <a:off x="718003" y="1044009"/>
            <a:ext cx="10614389" cy="445315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GMC is designed to capture dependencies in multimodal distribution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526270-C109-2543-9A48-977B03DA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0" y="2330028"/>
            <a:ext cx="5502462" cy="3866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17123C-95BF-214B-8AFA-F8F64316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60" y="2607515"/>
            <a:ext cx="5836501" cy="3588591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038EA98-BF6F-9A44-8E2B-A422B740CF01}"/>
              </a:ext>
            </a:extLst>
          </p:cNvPr>
          <p:cNvCxnSpPr>
            <a:cxnSpLocks/>
          </p:cNvCxnSpPr>
          <p:nvPr/>
        </p:nvCxnSpPr>
        <p:spPr>
          <a:xfrm>
            <a:off x="5983942" y="2330028"/>
            <a:ext cx="0" cy="419179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A70009-CF02-5446-8DC9-CBF3B1760CA4}"/>
              </a:ext>
            </a:extLst>
          </p:cNvPr>
          <p:cNvSpPr/>
          <p:nvPr/>
        </p:nvSpPr>
        <p:spPr>
          <a:xfrm>
            <a:off x="-12357" y="6611146"/>
            <a:ext cx="868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</a:t>
            </a:r>
            <a:r>
              <a:rPr lang="en" altLang="ko-Kore-KR" sz="1200" dirty="0" err="1"/>
              <a:t>pluto.mscc.huji.ac.il</a:t>
            </a:r>
            <a:r>
              <a:rPr lang="en" altLang="ko-Kore-KR" sz="1200" dirty="0"/>
              <a:t>/~</a:t>
            </a:r>
            <a:r>
              <a:rPr lang="en" altLang="ko-Kore-KR" sz="1200" dirty="0" err="1"/>
              <a:t>galelidan</a:t>
            </a:r>
            <a:r>
              <a:rPr lang="en" altLang="ko-Kore-KR" sz="1200" dirty="0"/>
              <a:t>/</a:t>
            </a:r>
            <a:r>
              <a:rPr lang="en" altLang="ko-Kore-KR" sz="1200" dirty="0" err="1"/>
              <a:t>CopulaWorkshop</a:t>
            </a:r>
            <a:r>
              <a:rPr lang="en" altLang="ko-Kore-KR" sz="1200" dirty="0"/>
              <a:t>/Material/</a:t>
            </a:r>
            <a:r>
              <a:rPr lang="en" altLang="ko-Kore-KR" sz="1200" dirty="0" err="1"/>
              <a:t>TewariPoster.pdf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6014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F2977B-47F1-8540-88B0-8AEB6EAA9AF4}"/>
                  </a:ext>
                </a:extLst>
              </p:cNvPr>
              <p:cNvSpPr txBox="1"/>
              <p:nvPr/>
            </p:nvSpPr>
            <p:spPr>
              <a:xfrm>
                <a:off x="1728266" y="2360904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F2977B-47F1-8540-88B0-8AEB6EAA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266" y="2360904"/>
                <a:ext cx="8438336" cy="416845"/>
              </a:xfrm>
              <a:prstGeom prst="rect">
                <a:avLst/>
              </a:prstGeom>
              <a:blipFill>
                <a:blip r:embed="rId2"/>
                <a:stretch>
                  <a:fillRect l="-902" r="-752" b="-294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EB251E-3864-0243-9348-32E47FFCECF5}"/>
                  </a:ext>
                </a:extLst>
              </p:cNvPr>
              <p:cNvSpPr txBox="1"/>
              <p:nvPr/>
            </p:nvSpPr>
            <p:spPr>
              <a:xfrm>
                <a:off x="3402268" y="2777749"/>
                <a:ext cx="4717638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nary>
                        <m:naryPr>
                          <m:chr m:val="∏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EB251E-3864-0243-9348-32E47FFCE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68" y="2777749"/>
                <a:ext cx="4717638" cy="1045927"/>
              </a:xfrm>
              <a:prstGeom prst="rect">
                <a:avLst/>
              </a:prstGeom>
              <a:blipFill>
                <a:blip r:embed="rId3"/>
                <a:stretch>
                  <a:fillRect l="-268" t="-113253" r="-1877" b="-1759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29A1410B-1C25-D14E-BDB9-828C20A27BCE}"/>
              </a:ext>
            </a:extLst>
          </p:cNvPr>
          <p:cNvGrpSpPr/>
          <p:nvPr/>
        </p:nvGrpSpPr>
        <p:grpSpPr>
          <a:xfrm>
            <a:off x="1728266" y="4641891"/>
            <a:ext cx="5173467" cy="824585"/>
            <a:chOff x="1008529" y="3759257"/>
            <a:chExt cx="5173467" cy="8245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3662B4-4BCC-6443-9691-AE5CE78676BF}"/>
                </a:ext>
              </a:extLst>
            </p:cNvPr>
            <p:cNvSpPr txBox="1"/>
            <p:nvPr/>
          </p:nvSpPr>
          <p:spPr>
            <a:xfrm>
              <a:off x="1008529" y="3946749"/>
              <a:ext cx="463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b="1" dirty="0"/>
                <a:t>→</a:t>
              </a:r>
              <a:endParaRPr kumimoji="1" lang="ko-Kore-KR" alt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EB44782-497C-8840-B194-EEB006D5882A}"/>
                    </a:ext>
                  </a:extLst>
                </p:cNvPr>
                <p:cNvSpPr txBox="1"/>
                <p:nvPr/>
              </p:nvSpPr>
              <p:spPr>
                <a:xfrm>
                  <a:off x="1472117" y="3759257"/>
                  <a:ext cx="4709879" cy="8245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ore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, …,</m:t>
                                </m:r>
                                <m:sSub>
                                  <m:sSubPr>
                                    <m:ctrlP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nary>
                              <m:naryPr>
                                <m:chr m:val="∏"/>
                                <m:ctrlPr>
                                  <a:rPr kumimoji="1" lang="en-US" altLang="ko-Kore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ko-Kore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ko-Kore-KR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ko-Kore-KR" alt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EB44782-497C-8840-B194-EEB006D58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117" y="3759257"/>
                  <a:ext cx="4709879" cy="824585"/>
                </a:xfrm>
                <a:prstGeom prst="rect">
                  <a:avLst/>
                </a:prstGeom>
                <a:blipFill>
                  <a:blip r:embed="rId4"/>
                  <a:stretch>
                    <a:fillRect l="-269" t="-24242" b="-11212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1FFE5FB-E023-954F-AB7D-F7A72C9B5BBE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GMC: Gaussian Mixture Copula</a:t>
            </a:r>
            <a:endParaRPr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E0CE7-D7D6-4D49-B0EA-512AFAC3242A}"/>
              </a:ext>
            </a:extLst>
          </p:cNvPr>
          <p:cNvSpPr txBox="1"/>
          <p:nvPr/>
        </p:nvSpPr>
        <p:spPr>
          <a:xfrm>
            <a:off x="718003" y="1044009"/>
            <a:ext cx="9895567" cy="445315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Recap: </a:t>
            </a: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Sklar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theorem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AB1FE-4BB4-C84B-A693-35A49BF1BE55}"/>
              </a:ext>
            </a:extLst>
          </p:cNvPr>
          <p:cNvSpPr txBox="1"/>
          <p:nvPr/>
        </p:nvSpPr>
        <p:spPr>
          <a:xfrm>
            <a:off x="3647780" y="3715663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80333-DE82-844B-BD86-A1217584F7E9}"/>
              </a:ext>
            </a:extLst>
          </p:cNvPr>
          <p:cNvSpPr txBox="1"/>
          <p:nvPr/>
        </p:nvSpPr>
        <p:spPr>
          <a:xfrm>
            <a:off x="6682781" y="3715663"/>
            <a:ext cx="378590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6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743C5-88FF-1F46-8718-30C74C27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033308"/>
            <a:ext cx="8801099" cy="54195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6E7B37-55D8-0449-8032-81063E4EC408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GMC: Gaussian Mixture Copula</a:t>
            </a:r>
            <a:endParaRPr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208321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6E7B37-55D8-0449-8032-81063E4EC408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요약</a:t>
            </a:r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99E5AE-C648-5B44-BAD9-2DD75DC1DB29}"/>
              </a:ext>
            </a:extLst>
          </p:cNvPr>
          <p:cNvGrpSpPr/>
          <p:nvPr/>
        </p:nvGrpSpPr>
        <p:grpSpPr>
          <a:xfrm>
            <a:off x="832207" y="2496620"/>
            <a:ext cx="1910993" cy="1705511"/>
            <a:chOff x="832207" y="2496620"/>
            <a:chExt cx="1910993" cy="170551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A3D4B6B-EABE-AB46-A92D-174BF69C0185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8CFD219-8A81-BA45-9636-86EB181A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4B3748-0FF0-494E-A3B0-1F80DFC949BF}"/>
              </a:ext>
            </a:extLst>
          </p:cNvPr>
          <p:cNvGrpSpPr/>
          <p:nvPr/>
        </p:nvGrpSpPr>
        <p:grpSpPr>
          <a:xfrm>
            <a:off x="3750068" y="2496620"/>
            <a:ext cx="1910993" cy="1705511"/>
            <a:chOff x="832207" y="2496620"/>
            <a:chExt cx="1910993" cy="170551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50F8E04-547B-C04A-AB79-DC1E2D156B91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F864528-2E0A-B94C-AFBC-00246086D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FC185E-76EE-8645-8E19-7745C9171590}"/>
              </a:ext>
            </a:extLst>
          </p:cNvPr>
          <p:cNvGrpSpPr/>
          <p:nvPr/>
        </p:nvGrpSpPr>
        <p:grpSpPr>
          <a:xfrm>
            <a:off x="6667929" y="2496620"/>
            <a:ext cx="1910993" cy="1705511"/>
            <a:chOff x="832207" y="2496620"/>
            <a:chExt cx="1910993" cy="1705511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D6369A8-EB15-C049-95B4-AF54FEA82780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D075443-72AE-174E-B790-D765529A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B50B51-ED93-2C46-9CA4-60E89186533B}"/>
              </a:ext>
            </a:extLst>
          </p:cNvPr>
          <p:cNvGrpSpPr/>
          <p:nvPr/>
        </p:nvGrpSpPr>
        <p:grpSpPr>
          <a:xfrm>
            <a:off x="9770986" y="2496620"/>
            <a:ext cx="1910993" cy="1705511"/>
            <a:chOff x="832207" y="2496620"/>
            <a:chExt cx="1910993" cy="1705511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4E56F16-2F36-2249-BB8F-2ECB9531FB93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ABD2A7E-C53C-2746-B59E-887F386E4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1C6212CB-FD77-6F4A-9BD1-3A1564B9BAA0}"/>
              </a:ext>
            </a:extLst>
          </p:cNvPr>
          <p:cNvSpPr/>
          <p:nvPr/>
        </p:nvSpPr>
        <p:spPr>
          <a:xfrm>
            <a:off x="3113070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59B33D6A-4734-644B-8720-5007E2A38AE5}"/>
              </a:ext>
            </a:extLst>
          </p:cNvPr>
          <p:cNvSpPr/>
          <p:nvPr/>
        </p:nvSpPr>
        <p:spPr>
          <a:xfrm>
            <a:off x="6030931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10214214-C2D3-DC40-B8DA-E63B463EB9D6}"/>
              </a:ext>
            </a:extLst>
          </p:cNvPr>
          <p:cNvSpPr/>
          <p:nvPr/>
        </p:nvSpPr>
        <p:spPr>
          <a:xfrm>
            <a:off x="8948792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/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ko-KR" altLang="en-US" dirty="0"/>
                  <a:t>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blipFill>
                <a:blip r:embed="rId2"/>
                <a:stretch>
                  <a:fillRect l="-5769" r="-7692" b="-13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2AC6CD5-D3FD-FF4A-B9AA-2C9A7BB2A41E}"/>
              </a:ext>
            </a:extLst>
          </p:cNvPr>
          <p:cNvSpPr txBox="1"/>
          <p:nvPr/>
        </p:nvSpPr>
        <p:spPr>
          <a:xfrm>
            <a:off x="5770798" y="235842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생성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(</a:t>
            </a:r>
            <a:r>
              <a:rPr kumimoji="1" lang="ko-Kore-KR" altLang="en-US" dirty="0"/>
              <a:t>쉬움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/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생성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en-US" altLang="ko-Kore-KR" dirty="0"/>
                  <a:t>(</a:t>
                </a:r>
                <a:r>
                  <a:rPr kumimoji="1" lang="ko-Kore-KR" altLang="en-US" dirty="0"/>
                  <a:t>쉬움</a:t>
                </a:r>
                <a:r>
                  <a:rPr kumimoji="1" lang="en-US" altLang="ko-Kore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blipFill>
                <a:blip r:embed="rId3"/>
                <a:stretch>
                  <a:fillRect l="-6452" r="-6452" b="-132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D5B5146E-6D1E-3F4A-90F3-BDBEF9F96EBB}"/>
              </a:ext>
            </a:extLst>
          </p:cNvPr>
          <p:cNvGrpSpPr/>
          <p:nvPr/>
        </p:nvGrpSpPr>
        <p:grpSpPr>
          <a:xfrm>
            <a:off x="949073" y="2600425"/>
            <a:ext cx="1436569" cy="1327077"/>
            <a:chOff x="949073" y="2600425"/>
            <a:chExt cx="1436569" cy="13270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6319C9B-4185-E049-A994-F887CBBAEDC9}"/>
                </a:ext>
              </a:extLst>
            </p:cNvPr>
            <p:cNvSpPr/>
            <p:nvPr/>
          </p:nvSpPr>
          <p:spPr>
            <a:xfrm>
              <a:off x="1336119" y="2800602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B6F63AF-DBD1-FD4D-8AD6-9B11E410F0EC}"/>
                </a:ext>
              </a:extLst>
            </p:cNvPr>
            <p:cNvSpPr/>
            <p:nvPr/>
          </p:nvSpPr>
          <p:spPr>
            <a:xfrm>
              <a:off x="1709315" y="2660333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DF21E74-805E-0C47-B4AF-9422591C5FFB}"/>
                </a:ext>
              </a:extLst>
            </p:cNvPr>
            <p:cNvSpPr/>
            <p:nvPr/>
          </p:nvSpPr>
          <p:spPr>
            <a:xfrm>
              <a:off x="1089068" y="3123768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62C0B8A-EF26-8E43-9628-75F26DFEEC01}"/>
                </a:ext>
              </a:extLst>
            </p:cNvPr>
            <p:cNvSpPr/>
            <p:nvPr/>
          </p:nvSpPr>
          <p:spPr>
            <a:xfrm>
              <a:off x="995746" y="3427094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6163177-2779-A24F-B245-A7A178F32EA3}"/>
                </a:ext>
              </a:extLst>
            </p:cNvPr>
            <p:cNvSpPr/>
            <p:nvPr/>
          </p:nvSpPr>
          <p:spPr>
            <a:xfrm>
              <a:off x="2118527" y="260042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2685981-3DF4-6240-9E78-F3183B0CC410}"/>
                </a:ext>
              </a:extLst>
            </p:cNvPr>
            <p:cNvSpPr/>
            <p:nvPr/>
          </p:nvSpPr>
          <p:spPr>
            <a:xfrm>
              <a:off x="1575757" y="287119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0D9BD5B-80F9-1148-9412-6D64583E9A06}"/>
                </a:ext>
              </a:extLst>
            </p:cNvPr>
            <p:cNvSpPr/>
            <p:nvPr/>
          </p:nvSpPr>
          <p:spPr>
            <a:xfrm>
              <a:off x="1138334" y="3264411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D0EC489-A293-4A49-925B-AFC660691F7C}"/>
                </a:ext>
              </a:extLst>
            </p:cNvPr>
            <p:cNvSpPr/>
            <p:nvPr/>
          </p:nvSpPr>
          <p:spPr>
            <a:xfrm>
              <a:off x="1289405" y="3022180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F4B2669-397E-284A-8F66-D732204B13E5}"/>
                </a:ext>
              </a:extLst>
            </p:cNvPr>
            <p:cNvSpPr/>
            <p:nvPr/>
          </p:nvSpPr>
          <p:spPr>
            <a:xfrm>
              <a:off x="949073" y="3660387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DDE2F52-8DC5-BD45-9D6B-DC9ACE872D0D}"/>
                </a:ext>
              </a:extLst>
            </p:cNvPr>
            <p:cNvSpPr/>
            <p:nvPr/>
          </p:nvSpPr>
          <p:spPr>
            <a:xfrm>
              <a:off x="1924919" y="2705856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9" name="자유형 38">
            <a:extLst>
              <a:ext uri="{FF2B5EF4-FFF2-40B4-BE49-F238E27FC236}">
                <a16:creationId xmlns:a16="http://schemas.microsoft.com/office/drawing/2014/main" id="{AA662319-5C89-694A-94A4-31D3A04B0B85}"/>
              </a:ext>
            </a:extLst>
          </p:cNvPr>
          <p:cNvSpPr/>
          <p:nvPr/>
        </p:nvSpPr>
        <p:spPr>
          <a:xfrm>
            <a:off x="1099595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BF580DF3-57D7-5A49-8B48-40F68D1CA206}"/>
              </a:ext>
            </a:extLst>
          </p:cNvPr>
          <p:cNvSpPr/>
          <p:nvPr/>
        </p:nvSpPr>
        <p:spPr>
          <a:xfrm>
            <a:off x="262307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47B9E0-6954-0941-B79C-3D52F67B544B}"/>
              </a:ext>
            </a:extLst>
          </p:cNvPr>
          <p:cNvSpPr txBox="1"/>
          <p:nvPr/>
        </p:nvSpPr>
        <p:spPr>
          <a:xfrm>
            <a:off x="531748" y="1611125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분포</a:t>
            </a:r>
            <a:r>
              <a:rPr kumimoji="1" lang="ko-KR" altLang="en-US" dirty="0"/>
              <a:t> 추정이 어려움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(Non Gaussian Pattern)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C0A4CF-6FCD-9345-984C-6DDBBE97CFF0}"/>
              </a:ext>
            </a:extLst>
          </p:cNvPr>
          <p:cNvSpPr txBox="1"/>
          <p:nvPr/>
        </p:nvSpPr>
        <p:spPr>
          <a:xfrm>
            <a:off x="3752421" y="161112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분포 추정이 쉬움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(Gaussian Pattern)</a:t>
            </a:r>
            <a:endParaRPr kumimoji="1" lang="ko-Kore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ACBEEA7-0970-C34A-9CCB-B25B623224A9}"/>
              </a:ext>
            </a:extLst>
          </p:cNvPr>
          <p:cNvSpPr/>
          <p:nvPr/>
        </p:nvSpPr>
        <p:spPr>
          <a:xfrm>
            <a:off x="4841472" y="308226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5339D37-B473-1049-9C5C-D86F7C00A5B7}"/>
              </a:ext>
            </a:extLst>
          </p:cNvPr>
          <p:cNvSpPr/>
          <p:nvPr/>
        </p:nvSpPr>
        <p:spPr>
          <a:xfrm>
            <a:off x="4243706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7DFB45-ECAC-7740-9A34-1912C54D7671}"/>
              </a:ext>
            </a:extLst>
          </p:cNvPr>
          <p:cNvSpPr/>
          <p:nvPr/>
        </p:nvSpPr>
        <p:spPr>
          <a:xfrm>
            <a:off x="4698047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5BD9943-201D-4E48-A3DD-20D4BD4285D0}"/>
              </a:ext>
            </a:extLst>
          </p:cNvPr>
          <p:cNvSpPr/>
          <p:nvPr/>
        </p:nvSpPr>
        <p:spPr>
          <a:xfrm>
            <a:off x="4623666" y="331030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D2C3CA6-1121-A54D-8E77-2C62956E34F2}"/>
              </a:ext>
            </a:extLst>
          </p:cNvPr>
          <p:cNvSpPr/>
          <p:nvPr/>
        </p:nvSpPr>
        <p:spPr>
          <a:xfrm>
            <a:off x="4410959" y="345880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88FC7A9-9A24-684F-A894-0DA21DCBABB7}"/>
              </a:ext>
            </a:extLst>
          </p:cNvPr>
          <p:cNvSpPr/>
          <p:nvPr/>
        </p:nvSpPr>
        <p:spPr>
          <a:xfrm>
            <a:off x="4114819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050EC6D-E48F-284E-8D29-76200DC08C5B}"/>
              </a:ext>
            </a:extLst>
          </p:cNvPr>
          <p:cNvSpPr/>
          <p:nvPr/>
        </p:nvSpPr>
        <p:spPr>
          <a:xfrm>
            <a:off x="4035670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4FBD614-FDD3-6545-A93C-52B614DA26F8}"/>
              </a:ext>
            </a:extLst>
          </p:cNvPr>
          <p:cNvSpPr/>
          <p:nvPr/>
        </p:nvSpPr>
        <p:spPr>
          <a:xfrm>
            <a:off x="4934535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24EC78-B602-274C-A0BB-D1DB8E1C621D}"/>
              </a:ext>
            </a:extLst>
          </p:cNvPr>
          <p:cNvSpPr/>
          <p:nvPr/>
        </p:nvSpPr>
        <p:spPr>
          <a:xfrm>
            <a:off x="4487308" y="290836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7B4ED2D-8BB0-D046-86AF-0DC6C087F1B1}"/>
              </a:ext>
            </a:extLst>
          </p:cNvPr>
          <p:cNvSpPr/>
          <p:nvPr/>
        </p:nvSpPr>
        <p:spPr>
          <a:xfrm>
            <a:off x="4419819" y="313085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3F802E48-6B1F-E44B-A619-21F42C42D696}"/>
              </a:ext>
            </a:extLst>
          </p:cNvPr>
          <p:cNvSpPr/>
          <p:nvPr/>
        </p:nvSpPr>
        <p:spPr>
          <a:xfrm>
            <a:off x="4016415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F338DB3A-FF75-6743-ADB4-5EBD976CDEEF}"/>
              </a:ext>
            </a:extLst>
          </p:cNvPr>
          <p:cNvSpPr/>
          <p:nvPr/>
        </p:nvSpPr>
        <p:spPr>
          <a:xfrm>
            <a:off x="5522084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9BD2914-6899-4049-BA02-352F6AC50E24}"/>
              </a:ext>
            </a:extLst>
          </p:cNvPr>
          <p:cNvSpPr/>
          <p:nvPr/>
        </p:nvSpPr>
        <p:spPr>
          <a:xfrm rot="2740707">
            <a:off x="4096235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E42157-56AE-484E-81C5-D2AB53BDFBA8}"/>
              </a:ext>
            </a:extLst>
          </p:cNvPr>
          <p:cNvCxnSpPr>
            <a:stCxn id="42" idx="2"/>
            <a:endCxn id="55" idx="1"/>
          </p:cNvCxnSpPr>
          <p:nvPr/>
        </p:nvCxnSpPr>
        <p:spPr>
          <a:xfrm>
            <a:off x="4705567" y="2257456"/>
            <a:ext cx="25897" cy="43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EB0788B2-8A11-D748-BA75-6C596D75F784}"/>
              </a:ext>
            </a:extLst>
          </p:cNvPr>
          <p:cNvSpPr/>
          <p:nvPr/>
        </p:nvSpPr>
        <p:spPr>
          <a:xfrm>
            <a:off x="7853380" y="314148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AB882D-E6E8-4C45-BE52-D88119CFBA09}"/>
              </a:ext>
            </a:extLst>
          </p:cNvPr>
          <p:cNvSpPr/>
          <p:nvPr/>
        </p:nvSpPr>
        <p:spPr>
          <a:xfrm>
            <a:off x="7302463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ED4EEAB-017E-BB41-BB19-8BFBA74D9E4E}"/>
              </a:ext>
            </a:extLst>
          </p:cNvPr>
          <p:cNvSpPr/>
          <p:nvPr/>
        </p:nvSpPr>
        <p:spPr>
          <a:xfrm>
            <a:off x="7756804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ACB168D-F5E7-AC4B-A2B0-93260B3D0DFD}"/>
              </a:ext>
            </a:extLst>
          </p:cNvPr>
          <p:cNvSpPr/>
          <p:nvPr/>
        </p:nvSpPr>
        <p:spPr>
          <a:xfrm>
            <a:off x="7543445" y="327712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D03FBB6-FD08-D94D-8357-B83C7AF149B0}"/>
              </a:ext>
            </a:extLst>
          </p:cNvPr>
          <p:cNvSpPr/>
          <p:nvPr/>
        </p:nvSpPr>
        <p:spPr>
          <a:xfrm>
            <a:off x="7713255" y="345880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25D0E17-4296-F640-8C4B-18E5DA7E96C5}"/>
              </a:ext>
            </a:extLst>
          </p:cNvPr>
          <p:cNvSpPr/>
          <p:nvPr/>
        </p:nvSpPr>
        <p:spPr>
          <a:xfrm>
            <a:off x="7173576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B623892-6D7D-EA4E-867C-CC0BFB4EC427}"/>
              </a:ext>
            </a:extLst>
          </p:cNvPr>
          <p:cNvSpPr/>
          <p:nvPr/>
        </p:nvSpPr>
        <p:spPr>
          <a:xfrm>
            <a:off x="7094427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B4E45A4-BE50-AF44-AB01-81381CD37B79}"/>
              </a:ext>
            </a:extLst>
          </p:cNvPr>
          <p:cNvSpPr/>
          <p:nvPr/>
        </p:nvSpPr>
        <p:spPr>
          <a:xfrm>
            <a:off x="7993292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C06F314-3B12-A040-A738-15913FA7FA39}"/>
              </a:ext>
            </a:extLst>
          </p:cNvPr>
          <p:cNvSpPr/>
          <p:nvPr/>
        </p:nvSpPr>
        <p:spPr>
          <a:xfrm>
            <a:off x="7523502" y="277980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5A22C23-C659-374B-BFBB-44A99CBAAC2F}"/>
              </a:ext>
            </a:extLst>
          </p:cNvPr>
          <p:cNvSpPr/>
          <p:nvPr/>
        </p:nvSpPr>
        <p:spPr>
          <a:xfrm>
            <a:off x="7361542" y="365172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C6580E2-4635-1F4B-96F7-05F702DEC8BC}"/>
              </a:ext>
            </a:extLst>
          </p:cNvPr>
          <p:cNvSpPr/>
          <p:nvPr/>
        </p:nvSpPr>
        <p:spPr>
          <a:xfrm rot="2740707">
            <a:off x="7154992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자유형 70">
            <a:extLst>
              <a:ext uri="{FF2B5EF4-FFF2-40B4-BE49-F238E27FC236}">
                <a16:creationId xmlns:a16="http://schemas.microsoft.com/office/drawing/2014/main" id="{FF0AECCC-3FE9-454B-AA46-8A84FE8C5C0E}"/>
              </a:ext>
            </a:extLst>
          </p:cNvPr>
          <p:cNvSpPr/>
          <p:nvPr/>
        </p:nvSpPr>
        <p:spPr>
          <a:xfrm>
            <a:off x="7117158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자유형 71">
            <a:extLst>
              <a:ext uri="{FF2B5EF4-FFF2-40B4-BE49-F238E27FC236}">
                <a16:creationId xmlns:a16="http://schemas.microsoft.com/office/drawing/2014/main" id="{D6A6D3D4-EC13-1D4A-AB08-3CC0ADFD6CF5}"/>
              </a:ext>
            </a:extLst>
          </p:cNvPr>
          <p:cNvSpPr/>
          <p:nvPr/>
        </p:nvSpPr>
        <p:spPr>
          <a:xfrm>
            <a:off x="8450478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8AA37-5D47-6247-B56A-550CA17AB082}"/>
              </a:ext>
            </a:extLst>
          </p:cNvPr>
          <p:cNvCxnSpPr>
            <a:cxnSpLocks/>
          </p:cNvCxnSpPr>
          <p:nvPr/>
        </p:nvCxnSpPr>
        <p:spPr>
          <a:xfrm>
            <a:off x="1493134" y="5024250"/>
            <a:ext cx="6260632" cy="46299"/>
          </a:xfrm>
          <a:prstGeom prst="bentConnector5">
            <a:avLst>
              <a:gd name="adj1" fmla="val 174"/>
              <a:gd name="adj2" fmla="val 1143770"/>
              <a:gd name="adj3" fmla="val 99953"/>
            </a:avLst>
          </a:prstGeom>
          <a:ln w="57150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/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blipFill>
                <a:blip r:embed="rId4"/>
                <a:stretch>
                  <a:fillRect l="-751" r="-751" b="-303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BFE9C9FD-67AC-394B-8D51-4C0F4B0B17BD}"/>
              </a:ext>
            </a:extLst>
          </p:cNvPr>
          <p:cNvSpPr txBox="1"/>
          <p:nvPr/>
        </p:nvSpPr>
        <p:spPr>
          <a:xfrm>
            <a:off x="3307732" y="6085304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D0F9E85-E241-7E48-8B01-F566048065D6}"/>
              </a:ext>
            </a:extLst>
          </p:cNvPr>
          <p:cNvSpPr txBox="1"/>
          <p:nvPr/>
        </p:nvSpPr>
        <p:spPr>
          <a:xfrm>
            <a:off x="6342733" y="6085304"/>
            <a:ext cx="378590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8BB843A-5A8A-9444-A09C-814F2CEEB819}"/>
                  </a:ext>
                </a:extLst>
              </p:cNvPr>
              <p:cNvSpPr txBox="1"/>
              <p:nvPr/>
            </p:nvSpPr>
            <p:spPr>
              <a:xfrm>
                <a:off x="7793288" y="4907748"/>
                <a:ext cx="11208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ko-Kore-KR" sz="2400" dirty="0"/>
                  <a:t> </a:t>
                </a:r>
                <a:r>
                  <a:rPr kumimoji="1" lang="en-US" altLang="ko-KR" sz="1400" dirty="0"/>
                  <a:t>(</a:t>
                </a:r>
                <a:r>
                  <a:rPr kumimoji="1" lang="ko-KR" altLang="en-US" sz="1400" dirty="0"/>
                  <a:t>곱하기</a:t>
                </a:r>
                <a:r>
                  <a:rPr kumimoji="1" lang="en-US" altLang="ko-KR" sz="1400" dirty="0"/>
                  <a:t>)</a:t>
                </a:r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8BB843A-5A8A-9444-A09C-814F2CEEB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288" y="4907748"/>
                <a:ext cx="1120820" cy="461665"/>
              </a:xfrm>
              <a:prstGeom prst="rect">
                <a:avLst/>
              </a:prstGeom>
              <a:blipFill>
                <a:blip r:embed="rId5"/>
                <a:stretch>
                  <a:fillRect r="-1124" b="-81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3D65AC73-1583-E64D-A2A4-AA0D8A40DFD1}"/>
              </a:ext>
            </a:extLst>
          </p:cNvPr>
          <p:cNvSpPr/>
          <p:nvPr/>
        </p:nvSpPr>
        <p:spPr>
          <a:xfrm>
            <a:off x="10380478" y="280060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E6DF894-77C9-E546-BD95-BFA2B7F59A46}"/>
              </a:ext>
            </a:extLst>
          </p:cNvPr>
          <p:cNvSpPr/>
          <p:nvPr/>
        </p:nvSpPr>
        <p:spPr>
          <a:xfrm>
            <a:off x="10753674" y="26603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6F1AFB7-94C6-0540-BE37-38723129296B}"/>
              </a:ext>
            </a:extLst>
          </p:cNvPr>
          <p:cNvSpPr/>
          <p:nvPr/>
        </p:nvSpPr>
        <p:spPr>
          <a:xfrm>
            <a:off x="10133427" y="312376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E78B819-DEC8-C043-A41A-80C0466DB15A}"/>
              </a:ext>
            </a:extLst>
          </p:cNvPr>
          <p:cNvSpPr/>
          <p:nvPr/>
        </p:nvSpPr>
        <p:spPr>
          <a:xfrm>
            <a:off x="10040105" y="342709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D8C494E-C047-5140-8C76-0373C65A6374}"/>
              </a:ext>
            </a:extLst>
          </p:cNvPr>
          <p:cNvSpPr/>
          <p:nvPr/>
        </p:nvSpPr>
        <p:spPr>
          <a:xfrm>
            <a:off x="11162886" y="260042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7A30049-A6F9-3542-8E5A-919CC70AABC6}"/>
              </a:ext>
            </a:extLst>
          </p:cNvPr>
          <p:cNvSpPr/>
          <p:nvPr/>
        </p:nvSpPr>
        <p:spPr>
          <a:xfrm>
            <a:off x="10620116" y="287119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04D061B-CB0F-EB4F-9F57-D44151E46647}"/>
              </a:ext>
            </a:extLst>
          </p:cNvPr>
          <p:cNvSpPr/>
          <p:nvPr/>
        </p:nvSpPr>
        <p:spPr>
          <a:xfrm>
            <a:off x="10182693" y="3264411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0A0E445-190D-1E4A-A9DE-DC3B88A69ACE}"/>
              </a:ext>
            </a:extLst>
          </p:cNvPr>
          <p:cNvSpPr/>
          <p:nvPr/>
        </p:nvSpPr>
        <p:spPr>
          <a:xfrm>
            <a:off x="10333764" y="302218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096E8FDC-10D3-CB4F-BFF0-45AA92605485}"/>
              </a:ext>
            </a:extLst>
          </p:cNvPr>
          <p:cNvSpPr/>
          <p:nvPr/>
        </p:nvSpPr>
        <p:spPr>
          <a:xfrm>
            <a:off x="9993432" y="366038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5A289BA-D676-404C-BF16-2791FBAD8BB9}"/>
              </a:ext>
            </a:extLst>
          </p:cNvPr>
          <p:cNvSpPr/>
          <p:nvPr/>
        </p:nvSpPr>
        <p:spPr>
          <a:xfrm>
            <a:off x="10969278" y="2705856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자유형 95">
            <a:extLst>
              <a:ext uri="{FF2B5EF4-FFF2-40B4-BE49-F238E27FC236}">
                <a16:creationId xmlns:a16="http://schemas.microsoft.com/office/drawing/2014/main" id="{D66A7D9B-EB03-0B49-AB9F-570DB3BD4AC6}"/>
              </a:ext>
            </a:extLst>
          </p:cNvPr>
          <p:cNvSpPr/>
          <p:nvPr/>
        </p:nvSpPr>
        <p:spPr>
          <a:xfrm>
            <a:off x="10156786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자유형 96">
            <a:extLst>
              <a:ext uri="{FF2B5EF4-FFF2-40B4-BE49-F238E27FC236}">
                <a16:creationId xmlns:a16="http://schemas.microsoft.com/office/drawing/2014/main" id="{7E57DAA7-347C-6D49-8D4E-D06A6B9272DE}"/>
              </a:ext>
            </a:extLst>
          </p:cNvPr>
          <p:cNvSpPr/>
          <p:nvPr/>
        </p:nvSpPr>
        <p:spPr>
          <a:xfrm>
            <a:off x="9347213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자유형 97">
            <a:extLst>
              <a:ext uri="{FF2B5EF4-FFF2-40B4-BE49-F238E27FC236}">
                <a16:creationId xmlns:a16="http://schemas.microsoft.com/office/drawing/2014/main" id="{99C81C40-9242-9648-A1C3-464ED6DCC4B4}"/>
              </a:ext>
            </a:extLst>
          </p:cNvPr>
          <p:cNvSpPr/>
          <p:nvPr/>
        </p:nvSpPr>
        <p:spPr>
          <a:xfrm>
            <a:off x="10032129" y="2638784"/>
            <a:ext cx="1422004" cy="1231316"/>
          </a:xfrm>
          <a:custGeom>
            <a:avLst/>
            <a:gdLst>
              <a:gd name="connsiteX0" fmla="*/ 211466 w 1422004"/>
              <a:gd name="connsiteY0" fmla="*/ 416932 h 1231316"/>
              <a:gd name="connsiteX1" fmla="*/ 14696 w 1422004"/>
              <a:gd name="connsiteY1" fmla="*/ 914644 h 1231316"/>
              <a:gd name="connsiteX2" fmla="*/ 60995 w 1422004"/>
              <a:gd name="connsiteY2" fmla="*/ 1227160 h 1231316"/>
              <a:gd name="connsiteX3" fmla="*/ 431385 w 1422004"/>
              <a:gd name="connsiteY3" fmla="*/ 694725 h 1231316"/>
              <a:gd name="connsiteX4" fmla="*/ 824924 w 1422004"/>
              <a:gd name="connsiteY4" fmla="*/ 416932 h 1231316"/>
              <a:gd name="connsiteX5" fmla="*/ 1415233 w 1422004"/>
              <a:gd name="connsiteY5" fmla="*/ 162289 h 1231316"/>
              <a:gd name="connsiteX6" fmla="*/ 1102717 w 1422004"/>
              <a:gd name="connsiteY6" fmla="*/ 244 h 1231316"/>
              <a:gd name="connsiteX7" fmla="*/ 466109 w 1422004"/>
              <a:gd name="connsiteY7" fmla="*/ 197013 h 1231316"/>
              <a:gd name="connsiteX8" fmla="*/ 211466 w 1422004"/>
              <a:gd name="connsiteY8" fmla="*/ 416932 h 123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004" h="1231316">
                <a:moveTo>
                  <a:pt x="211466" y="416932"/>
                </a:moveTo>
                <a:cubicBezTo>
                  <a:pt x="136231" y="536537"/>
                  <a:pt x="39774" y="779606"/>
                  <a:pt x="14696" y="914644"/>
                </a:cubicBezTo>
                <a:cubicBezTo>
                  <a:pt x="-10382" y="1049682"/>
                  <a:pt x="-8453" y="1263813"/>
                  <a:pt x="60995" y="1227160"/>
                </a:cubicBezTo>
                <a:cubicBezTo>
                  <a:pt x="130443" y="1190507"/>
                  <a:pt x="304063" y="829763"/>
                  <a:pt x="431385" y="694725"/>
                </a:cubicBezTo>
                <a:cubicBezTo>
                  <a:pt x="558707" y="559687"/>
                  <a:pt x="660950" y="505671"/>
                  <a:pt x="824924" y="416932"/>
                </a:cubicBezTo>
                <a:cubicBezTo>
                  <a:pt x="988898" y="328193"/>
                  <a:pt x="1368934" y="231737"/>
                  <a:pt x="1415233" y="162289"/>
                </a:cubicBezTo>
                <a:cubicBezTo>
                  <a:pt x="1461532" y="92841"/>
                  <a:pt x="1260904" y="-5543"/>
                  <a:pt x="1102717" y="244"/>
                </a:cubicBezTo>
                <a:cubicBezTo>
                  <a:pt x="944530" y="6031"/>
                  <a:pt x="614651" y="131423"/>
                  <a:pt x="466109" y="197013"/>
                </a:cubicBezTo>
                <a:cubicBezTo>
                  <a:pt x="317567" y="262603"/>
                  <a:pt x="286701" y="297327"/>
                  <a:pt x="211466" y="41693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3C7CEB-BC5F-6E46-9705-4575AF945F4C}"/>
              </a:ext>
            </a:extLst>
          </p:cNvPr>
          <p:cNvSpPr txBox="1"/>
          <p:nvPr/>
        </p:nvSpPr>
        <p:spPr>
          <a:xfrm>
            <a:off x="718003" y="1044009"/>
            <a:ext cx="10886619" cy="445315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Gaussian Copula: Non Gaussian Pattern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분포를 추정하는 한가지 방법</a:t>
            </a: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496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6E7B37-55D8-0449-8032-81063E4EC408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Further Reading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2A3D50-664A-0F4E-ADA9-67F496E3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94" y="1243461"/>
            <a:ext cx="9556376" cy="18764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81B746-252C-4D4B-B7E5-5DD1DDEE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27" y="2922760"/>
            <a:ext cx="4156262" cy="36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184578-11F6-49A0-9F9D-3A319DC0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4" r="315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5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FA18A7-52BC-4FB1-BB6D-6CBE10D3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2BC877-86D6-4DE4-851F-8677DFC2DDE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목차</a:t>
            </a:r>
            <a:endParaRPr lang="en-US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1B80E-9B7B-F04F-BF49-EB40C1BAFC53}"/>
              </a:ext>
            </a:extLst>
          </p:cNvPr>
          <p:cNvSpPr txBox="1"/>
          <p:nvPr/>
        </p:nvSpPr>
        <p:spPr>
          <a:xfrm>
            <a:off x="718004" y="1439425"/>
            <a:ext cx="5159083" cy="332610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Copula: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&amp; When</a:t>
            </a:r>
            <a:b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Sklar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Theorem</a:t>
            </a: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Gaussian Copula</a:t>
            </a: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GMC: Gaussian Mixture Copula</a:t>
            </a:r>
            <a:endParaRPr lang="ko-KR" altLang="en-US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30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1. Copula: What &amp; When</a:t>
            </a:r>
            <a:endParaRPr lang="en-US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23A5A-7823-3542-B4A6-659618C25E58}"/>
              </a:ext>
            </a:extLst>
          </p:cNvPr>
          <p:cNvSpPr txBox="1"/>
          <p:nvPr/>
        </p:nvSpPr>
        <p:spPr>
          <a:xfrm>
            <a:off x="718003" y="1044009"/>
            <a:ext cx="9895567" cy="236584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 of the word “copula” is the </a:t>
            </a: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latin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word “</a:t>
            </a:r>
            <a:r>
              <a:rPr lang="en-US" altLang="ko-KR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copulare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”, which means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to join together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link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tie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6CC961-0E52-7540-AC90-D7C51982F16E}"/>
              </a:ext>
            </a:extLst>
          </p:cNvPr>
          <p:cNvSpPr/>
          <p:nvPr/>
        </p:nvSpPr>
        <p:spPr>
          <a:xfrm>
            <a:off x="-12357" y="6611146"/>
            <a:ext cx="868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</a:t>
            </a:r>
            <a:r>
              <a:rPr lang="en" altLang="ko-Kore-KR" sz="1200" dirty="0" err="1"/>
              <a:t>en.wikipedia.org</a:t>
            </a:r>
            <a:r>
              <a:rPr lang="en" altLang="ko-Kore-KR" sz="1200" dirty="0"/>
              <a:t>/wiki/Copula_(</a:t>
            </a:r>
            <a:r>
              <a:rPr lang="en" altLang="ko-Kore-KR" sz="1200" dirty="0" err="1"/>
              <a:t>probability_theory</a:t>
            </a:r>
            <a:r>
              <a:rPr lang="en" altLang="ko-Kore-KR" sz="1200" dirty="0"/>
              <a:t>)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600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DFF270-AEF3-4686-82EB-3081F422DA3D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1. Copula: What &amp; When</a:t>
            </a:r>
            <a:endParaRPr lang="en-US" altLang="ko-Kore-KR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23A5A-7823-3542-B4A6-659618C25E58}"/>
              </a:ext>
            </a:extLst>
          </p:cNvPr>
          <p:cNvSpPr txBox="1"/>
          <p:nvPr/>
        </p:nvSpPr>
        <p:spPr>
          <a:xfrm>
            <a:off x="718003" y="1044009"/>
            <a:ext cx="9895567" cy="92544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Marginal Distribution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특정 분포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Normal Dist.)</a:t>
            </a:r>
            <a:r>
              <a:rPr lang="ko-KR" altLang="en-US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따르지 않는 </a:t>
            </a:r>
            <a:b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경우에도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변수간의 관계를 모델링하고 싶을 때</a:t>
            </a: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 descr="Lecture 7 Dependence | DSCI 551: Descriptive Statistics and Probability for  Data Science">
            <a:extLst>
              <a:ext uri="{FF2B5EF4-FFF2-40B4-BE49-F238E27FC236}">
                <a16:creationId xmlns:a16="http://schemas.microsoft.com/office/drawing/2014/main" id="{FEC0F8E0-DB2A-2747-96BF-ABBF37696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45870"/>
            <a:ext cx="4376057" cy="32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DE0E13-318B-614B-A0E9-04B79079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53" y="2255607"/>
            <a:ext cx="4484697" cy="3372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A7B74-45F3-B74B-AD84-71C26877D156}"/>
              </a:ext>
            </a:extLst>
          </p:cNvPr>
          <p:cNvSpPr txBox="1"/>
          <p:nvPr/>
        </p:nvSpPr>
        <p:spPr>
          <a:xfrm>
            <a:off x="1726942" y="5666869"/>
            <a:ext cx="3055773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Copula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 없음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ore-KR" altLang="en-US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840A9-4237-7645-BBD4-BB86C00EAD4A}"/>
              </a:ext>
            </a:extLst>
          </p:cNvPr>
          <p:cNvSpPr txBox="1"/>
          <p:nvPr/>
        </p:nvSpPr>
        <p:spPr>
          <a:xfrm>
            <a:off x="7107864" y="5666869"/>
            <a:ext cx="2621359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Copula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필요함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ore-KR" altLang="en-US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02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4C8C8A-2977-F04C-944D-8379B764B891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1. Copula: What &amp; When</a:t>
            </a:r>
            <a:endParaRPr lang="en-US" altLang="ko-Kore-KR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73605-E8AF-7E49-83F8-2067603FAE11}"/>
              </a:ext>
            </a:extLst>
          </p:cNvPr>
          <p:cNvSpPr txBox="1"/>
          <p:nvPr/>
        </p:nvSpPr>
        <p:spPr>
          <a:xfrm>
            <a:off x="718003" y="1044009"/>
            <a:ext cx="9895567" cy="140557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Marginal Distribution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특정 분포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Normal Dist.)</a:t>
            </a:r>
            <a:r>
              <a:rPr lang="ko-KR" altLang="en-US" sz="2400" dirty="0" err="1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따르지 않는 </a:t>
            </a:r>
            <a:b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경우에도</a:t>
            </a: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변수간의 관계를 모델링하고 싶을 때</a:t>
            </a: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</a:t>
            </a:r>
            <a:r>
              <a:rPr lang="en-US" altLang="ko-KR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 gaussian pattern </a:t>
            </a:r>
            <a:r>
              <a:rPr lang="ko-KR" altLang="en-US" sz="2400" u="sng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대해 적용 가능</a:t>
            </a:r>
            <a:endParaRPr lang="en-US" altLang="ko-KR" sz="2400" u="sng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E6F9DC-40F5-B640-94E9-39E20F76F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30" b="12773"/>
          <a:stretch/>
        </p:blipFill>
        <p:spPr>
          <a:xfrm>
            <a:off x="498288" y="2975729"/>
            <a:ext cx="5189818" cy="3228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C5E309-CA20-4947-AB91-C50D2C249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23" r="72664"/>
          <a:stretch/>
        </p:blipFill>
        <p:spPr>
          <a:xfrm>
            <a:off x="6606989" y="2707965"/>
            <a:ext cx="4392706" cy="3763751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BA5B743-B791-4042-AFAF-359EE88F7E05}"/>
              </a:ext>
            </a:extLst>
          </p:cNvPr>
          <p:cNvCxnSpPr>
            <a:cxnSpLocks/>
          </p:cNvCxnSpPr>
          <p:nvPr/>
        </p:nvCxnSpPr>
        <p:spPr>
          <a:xfrm>
            <a:off x="6096000" y="2823883"/>
            <a:ext cx="0" cy="371138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16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6E7B37-55D8-0449-8032-81063E4EC408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요약</a:t>
            </a:r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99E5AE-C648-5B44-BAD9-2DD75DC1DB29}"/>
              </a:ext>
            </a:extLst>
          </p:cNvPr>
          <p:cNvGrpSpPr/>
          <p:nvPr/>
        </p:nvGrpSpPr>
        <p:grpSpPr>
          <a:xfrm>
            <a:off x="832207" y="2496620"/>
            <a:ext cx="1910993" cy="1705511"/>
            <a:chOff x="832207" y="2496620"/>
            <a:chExt cx="1910993" cy="170551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A3D4B6B-EABE-AB46-A92D-174BF69C0185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8CFD219-8A81-BA45-9636-86EB181A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4B3748-0FF0-494E-A3B0-1F80DFC949BF}"/>
              </a:ext>
            </a:extLst>
          </p:cNvPr>
          <p:cNvGrpSpPr/>
          <p:nvPr/>
        </p:nvGrpSpPr>
        <p:grpSpPr>
          <a:xfrm>
            <a:off x="3750068" y="2496620"/>
            <a:ext cx="1910993" cy="1705511"/>
            <a:chOff x="832207" y="2496620"/>
            <a:chExt cx="1910993" cy="170551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50F8E04-547B-C04A-AB79-DC1E2D156B91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F864528-2E0A-B94C-AFBC-00246086D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FC185E-76EE-8645-8E19-7745C9171590}"/>
              </a:ext>
            </a:extLst>
          </p:cNvPr>
          <p:cNvGrpSpPr/>
          <p:nvPr/>
        </p:nvGrpSpPr>
        <p:grpSpPr>
          <a:xfrm>
            <a:off x="6667929" y="2496620"/>
            <a:ext cx="1910993" cy="1705511"/>
            <a:chOff x="832207" y="2496620"/>
            <a:chExt cx="1910993" cy="1705511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D6369A8-EB15-C049-95B4-AF54FEA82780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D075443-72AE-174E-B790-D765529A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B50B51-ED93-2C46-9CA4-60E89186533B}"/>
              </a:ext>
            </a:extLst>
          </p:cNvPr>
          <p:cNvGrpSpPr/>
          <p:nvPr/>
        </p:nvGrpSpPr>
        <p:grpSpPr>
          <a:xfrm>
            <a:off x="9770986" y="2496620"/>
            <a:ext cx="1910993" cy="1705511"/>
            <a:chOff x="832207" y="2496620"/>
            <a:chExt cx="1910993" cy="1705511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4E56F16-2F36-2249-BB8F-2ECB9531FB93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ABD2A7E-C53C-2746-B59E-887F386E4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1C6212CB-FD77-6F4A-9BD1-3A1564B9BAA0}"/>
              </a:ext>
            </a:extLst>
          </p:cNvPr>
          <p:cNvSpPr/>
          <p:nvPr/>
        </p:nvSpPr>
        <p:spPr>
          <a:xfrm>
            <a:off x="3113070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59B33D6A-4734-644B-8720-5007E2A38AE5}"/>
              </a:ext>
            </a:extLst>
          </p:cNvPr>
          <p:cNvSpPr/>
          <p:nvPr/>
        </p:nvSpPr>
        <p:spPr>
          <a:xfrm>
            <a:off x="6030931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10214214-C2D3-DC40-B8DA-E63B463EB9D6}"/>
              </a:ext>
            </a:extLst>
          </p:cNvPr>
          <p:cNvSpPr/>
          <p:nvPr/>
        </p:nvSpPr>
        <p:spPr>
          <a:xfrm>
            <a:off x="8948792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/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ko-KR" altLang="en-US" dirty="0"/>
                  <a:t>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blipFill>
                <a:blip r:embed="rId2"/>
                <a:stretch>
                  <a:fillRect l="-5769" r="-7692" b="-13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2AC6CD5-D3FD-FF4A-B9AA-2C9A7BB2A41E}"/>
              </a:ext>
            </a:extLst>
          </p:cNvPr>
          <p:cNvSpPr txBox="1"/>
          <p:nvPr/>
        </p:nvSpPr>
        <p:spPr>
          <a:xfrm>
            <a:off x="5770798" y="235842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생성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(</a:t>
            </a:r>
            <a:r>
              <a:rPr kumimoji="1" lang="ko-Kore-KR" altLang="en-US" dirty="0"/>
              <a:t>쉬움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/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생성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en-US" altLang="ko-Kore-KR" dirty="0"/>
                  <a:t>(</a:t>
                </a:r>
                <a:r>
                  <a:rPr kumimoji="1" lang="ko-Kore-KR" altLang="en-US" dirty="0"/>
                  <a:t>쉬움</a:t>
                </a:r>
                <a:r>
                  <a:rPr kumimoji="1" lang="en-US" altLang="ko-Kore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blipFill>
                <a:blip r:embed="rId3"/>
                <a:stretch>
                  <a:fillRect l="-6452" r="-6452" b="-132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D5B5146E-6D1E-3F4A-90F3-BDBEF9F96EBB}"/>
              </a:ext>
            </a:extLst>
          </p:cNvPr>
          <p:cNvGrpSpPr/>
          <p:nvPr/>
        </p:nvGrpSpPr>
        <p:grpSpPr>
          <a:xfrm>
            <a:off x="949073" y="2600425"/>
            <a:ext cx="1436569" cy="1327077"/>
            <a:chOff x="949073" y="2600425"/>
            <a:chExt cx="1436569" cy="13270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6319C9B-4185-E049-A994-F887CBBAEDC9}"/>
                </a:ext>
              </a:extLst>
            </p:cNvPr>
            <p:cNvSpPr/>
            <p:nvPr/>
          </p:nvSpPr>
          <p:spPr>
            <a:xfrm>
              <a:off x="1336119" y="2800602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B6F63AF-DBD1-FD4D-8AD6-9B11E410F0EC}"/>
                </a:ext>
              </a:extLst>
            </p:cNvPr>
            <p:cNvSpPr/>
            <p:nvPr/>
          </p:nvSpPr>
          <p:spPr>
            <a:xfrm>
              <a:off x="1709315" y="2660333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DF21E74-805E-0C47-B4AF-9422591C5FFB}"/>
                </a:ext>
              </a:extLst>
            </p:cNvPr>
            <p:cNvSpPr/>
            <p:nvPr/>
          </p:nvSpPr>
          <p:spPr>
            <a:xfrm>
              <a:off x="1089068" y="3123768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62C0B8A-EF26-8E43-9628-75F26DFEEC01}"/>
                </a:ext>
              </a:extLst>
            </p:cNvPr>
            <p:cNvSpPr/>
            <p:nvPr/>
          </p:nvSpPr>
          <p:spPr>
            <a:xfrm>
              <a:off x="995746" y="3427094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6163177-2779-A24F-B245-A7A178F32EA3}"/>
                </a:ext>
              </a:extLst>
            </p:cNvPr>
            <p:cNvSpPr/>
            <p:nvPr/>
          </p:nvSpPr>
          <p:spPr>
            <a:xfrm>
              <a:off x="2118527" y="260042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2685981-3DF4-6240-9E78-F3183B0CC410}"/>
                </a:ext>
              </a:extLst>
            </p:cNvPr>
            <p:cNvSpPr/>
            <p:nvPr/>
          </p:nvSpPr>
          <p:spPr>
            <a:xfrm>
              <a:off x="1575757" y="287119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0D9BD5B-80F9-1148-9412-6D64583E9A06}"/>
                </a:ext>
              </a:extLst>
            </p:cNvPr>
            <p:cNvSpPr/>
            <p:nvPr/>
          </p:nvSpPr>
          <p:spPr>
            <a:xfrm>
              <a:off x="1138334" y="3264411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D0EC489-A293-4A49-925B-AFC660691F7C}"/>
                </a:ext>
              </a:extLst>
            </p:cNvPr>
            <p:cNvSpPr/>
            <p:nvPr/>
          </p:nvSpPr>
          <p:spPr>
            <a:xfrm>
              <a:off x="1289405" y="3022180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F4B2669-397E-284A-8F66-D732204B13E5}"/>
                </a:ext>
              </a:extLst>
            </p:cNvPr>
            <p:cNvSpPr/>
            <p:nvPr/>
          </p:nvSpPr>
          <p:spPr>
            <a:xfrm>
              <a:off x="949073" y="3660387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DDE2F52-8DC5-BD45-9D6B-DC9ACE872D0D}"/>
                </a:ext>
              </a:extLst>
            </p:cNvPr>
            <p:cNvSpPr/>
            <p:nvPr/>
          </p:nvSpPr>
          <p:spPr>
            <a:xfrm>
              <a:off x="1924919" y="2705856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9" name="자유형 38">
            <a:extLst>
              <a:ext uri="{FF2B5EF4-FFF2-40B4-BE49-F238E27FC236}">
                <a16:creationId xmlns:a16="http://schemas.microsoft.com/office/drawing/2014/main" id="{AA662319-5C89-694A-94A4-31D3A04B0B85}"/>
              </a:ext>
            </a:extLst>
          </p:cNvPr>
          <p:cNvSpPr/>
          <p:nvPr/>
        </p:nvSpPr>
        <p:spPr>
          <a:xfrm>
            <a:off x="1099595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BF580DF3-57D7-5A49-8B48-40F68D1CA206}"/>
              </a:ext>
            </a:extLst>
          </p:cNvPr>
          <p:cNvSpPr/>
          <p:nvPr/>
        </p:nvSpPr>
        <p:spPr>
          <a:xfrm>
            <a:off x="262307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47B9E0-6954-0941-B79C-3D52F67B544B}"/>
              </a:ext>
            </a:extLst>
          </p:cNvPr>
          <p:cNvSpPr txBox="1"/>
          <p:nvPr/>
        </p:nvSpPr>
        <p:spPr>
          <a:xfrm>
            <a:off x="531748" y="1611125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분포</a:t>
            </a:r>
            <a:r>
              <a:rPr kumimoji="1" lang="ko-KR" altLang="en-US" dirty="0"/>
              <a:t> 추정이 어려움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(Non Gaussian Pattern)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C0A4CF-6FCD-9345-984C-6DDBBE97CFF0}"/>
              </a:ext>
            </a:extLst>
          </p:cNvPr>
          <p:cNvSpPr txBox="1"/>
          <p:nvPr/>
        </p:nvSpPr>
        <p:spPr>
          <a:xfrm>
            <a:off x="3752421" y="161112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분포 추정이 쉬움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(Gaussian Pattern)</a:t>
            </a:r>
            <a:endParaRPr kumimoji="1" lang="ko-Kore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ACBEEA7-0970-C34A-9CCB-B25B623224A9}"/>
              </a:ext>
            </a:extLst>
          </p:cNvPr>
          <p:cNvSpPr/>
          <p:nvPr/>
        </p:nvSpPr>
        <p:spPr>
          <a:xfrm>
            <a:off x="4841472" y="308226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5339D37-B473-1049-9C5C-D86F7C00A5B7}"/>
              </a:ext>
            </a:extLst>
          </p:cNvPr>
          <p:cNvSpPr/>
          <p:nvPr/>
        </p:nvSpPr>
        <p:spPr>
          <a:xfrm>
            <a:off x="4243706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7DFB45-ECAC-7740-9A34-1912C54D7671}"/>
              </a:ext>
            </a:extLst>
          </p:cNvPr>
          <p:cNvSpPr/>
          <p:nvPr/>
        </p:nvSpPr>
        <p:spPr>
          <a:xfrm>
            <a:off x="4698047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5BD9943-201D-4E48-A3DD-20D4BD4285D0}"/>
              </a:ext>
            </a:extLst>
          </p:cNvPr>
          <p:cNvSpPr/>
          <p:nvPr/>
        </p:nvSpPr>
        <p:spPr>
          <a:xfrm>
            <a:off x="4623666" y="331030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D2C3CA6-1121-A54D-8E77-2C62956E34F2}"/>
              </a:ext>
            </a:extLst>
          </p:cNvPr>
          <p:cNvSpPr/>
          <p:nvPr/>
        </p:nvSpPr>
        <p:spPr>
          <a:xfrm>
            <a:off x="4410959" y="345880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88FC7A9-9A24-684F-A894-0DA21DCBABB7}"/>
              </a:ext>
            </a:extLst>
          </p:cNvPr>
          <p:cNvSpPr/>
          <p:nvPr/>
        </p:nvSpPr>
        <p:spPr>
          <a:xfrm>
            <a:off x="4114819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050EC6D-E48F-284E-8D29-76200DC08C5B}"/>
              </a:ext>
            </a:extLst>
          </p:cNvPr>
          <p:cNvSpPr/>
          <p:nvPr/>
        </p:nvSpPr>
        <p:spPr>
          <a:xfrm>
            <a:off x="4035670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4FBD614-FDD3-6545-A93C-52B614DA26F8}"/>
              </a:ext>
            </a:extLst>
          </p:cNvPr>
          <p:cNvSpPr/>
          <p:nvPr/>
        </p:nvSpPr>
        <p:spPr>
          <a:xfrm>
            <a:off x="4934535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24EC78-B602-274C-A0BB-D1DB8E1C621D}"/>
              </a:ext>
            </a:extLst>
          </p:cNvPr>
          <p:cNvSpPr/>
          <p:nvPr/>
        </p:nvSpPr>
        <p:spPr>
          <a:xfrm>
            <a:off x="4487308" y="290836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7B4ED2D-8BB0-D046-86AF-0DC6C087F1B1}"/>
              </a:ext>
            </a:extLst>
          </p:cNvPr>
          <p:cNvSpPr/>
          <p:nvPr/>
        </p:nvSpPr>
        <p:spPr>
          <a:xfrm>
            <a:off x="4419819" y="313085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3F802E48-6B1F-E44B-A619-21F42C42D696}"/>
              </a:ext>
            </a:extLst>
          </p:cNvPr>
          <p:cNvSpPr/>
          <p:nvPr/>
        </p:nvSpPr>
        <p:spPr>
          <a:xfrm>
            <a:off x="4016415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F338DB3A-FF75-6743-ADB4-5EBD976CDEEF}"/>
              </a:ext>
            </a:extLst>
          </p:cNvPr>
          <p:cNvSpPr/>
          <p:nvPr/>
        </p:nvSpPr>
        <p:spPr>
          <a:xfrm>
            <a:off x="5522084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9BD2914-6899-4049-BA02-352F6AC50E24}"/>
              </a:ext>
            </a:extLst>
          </p:cNvPr>
          <p:cNvSpPr/>
          <p:nvPr/>
        </p:nvSpPr>
        <p:spPr>
          <a:xfrm rot="2740707">
            <a:off x="4096235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E42157-56AE-484E-81C5-D2AB53BDFBA8}"/>
              </a:ext>
            </a:extLst>
          </p:cNvPr>
          <p:cNvCxnSpPr>
            <a:stCxn id="42" idx="2"/>
            <a:endCxn id="55" idx="1"/>
          </p:cNvCxnSpPr>
          <p:nvPr/>
        </p:nvCxnSpPr>
        <p:spPr>
          <a:xfrm>
            <a:off x="4705567" y="2257456"/>
            <a:ext cx="25897" cy="43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EB0788B2-8A11-D748-BA75-6C596D75F784}"/>
              </a:ext>
            </a:extLst>
          </p:cNvPr>
          <p:cNvSpPr/>
          <p:nvPr/>
        </p:nvSpPr>
        <p:spPr>
          <a:xfrm>
            <a:off x="7853380" y="314148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AB882D-E6E8-4C45-BE52-D88119CFBA09}"/>
              </a:ext>
            </a:extLst>
          </p:cNvPr>
          <p:cNvSpPr/>
          <p:nvPr/>
        </p:nvSpPr>
        <p:spPr>
          <a:xfrm>
            <a:off x="7302463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ED4EEAB-017E-BB41-BB19-8BFBA74D9E4E}"/>
              </a:ext>
            </a:extLst>
          </p:cNvPr>
          <p:cNvSpPr/>
          <p:nvPr/>
        </p:nvSpPr>
        <p:spPr>
          <a:xfrm>
            <a:off x="7756804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ACB168D-F5E7-AC4B-A2B0-93260B3D0DFD}"/>
              </a:ext>
            </a:extLst>
          </p:cNvPr>
          <p:cNvSpPr/>
          <p:nvPr/>
        </p:nvSpPr>
        <p:spPr>
          <a:xfrm>
            <a:off x="7543445" y="327712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D03FBB6-FD08-D94D-8357-B83C7AF149B0}"/>
              </a:ext>
            </a:extLst>
          </p:cNvPr>
          <p:cNvSpPr/>
          <p:nvPr/>
        </p:nvSpPr>
        <p:spPr>
          <a:xfrm>
            <a:off x="7713255" y="345880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25D0E17-4296-F640-8C4B-18E5DA7E96C5}"/>
              </a:ext>
            </a:extLst>
          </p:cNvPr>
          <p:cNvSpPr/>
          <p:nvPr/>
        </p:nvSpPr>
        <p:spPr>
          <a:xfrm>
            <a:off x="7173576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B623892-6D7D-EA4E-867C-CC0BFB4EC427}"/>
              </a:ext>
            </a:extLst>
          </p:cNvPr>
          <p:cNvSpPr/>
          <p:nvPr/>
        </p:nvSpPr>
        <p:spPr>
          <a:xfrm>
            <a:off x="7094427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B4E45A4-BE50-AF44-AB01-81381CD37B79}"/>
              </a:ext>
            </a:extLst>
          </p:cNvPr>
          <p:cNvSpPr/>
          <p:nvPr/>
        </p:nvSpPr>
        <p:spPr>
          <a:xfrm>
            <a:off x="7993292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C06F314-3B12-A040-A738-15913FA7FA39}"/>
              </a:ext>
            </a:extLst>
          </p:cNvPr>
          <p:cNvSpPr/>
          <p:nvPr/>
        </p:nvSpPr>
        <p:spPr>
          <a:xfrm>
            <a:off x="7523502" y="277980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5A22C23-C659-374B-BFBB-44A99CBAAC2F}"/>
              </a:ext>
            </a:extLst>
          </p:cNvPr>
          <p:cNvSpPr/>
          <p:nvPr/>
        </p:nvSpPr>
        <p:spPr>
          <a:xfrm>
            <a:off x="7361542" y="365172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C6580E2-4635-1F4B-96F7-05F702DEC8BC}"/>
              </a:ext>
            </a:extLst>
          </p:cNvPr>
          <p:cNvSpPr/>
          <p:nvPr/>
        </p:nvSpPr>
        <p:spPr>
          <a:xfrm rot="2740707">
            <a:off x="7154992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자유형 70">
            <a:extLst>
              <a:ext uri="{FF2B5EF4-FFF2-40B4-BE49-F238E27FC236}">
                <a16:creationId xmlns:a16="http://schemas.microsoft.com/office/drawing/2014/main" id="{FF0AECCC-3FE9-454B-AA46-8A84FE8C5C0E}"/>
              </a:ext>
            </a:extLst>
          </p:cNvPr>
          <p:cNvSpPr/>
          <p:nvPr/>
        </p:nvSpPr>
        <p:spPr>
          <a:xfrm>
            <a:off x="7117158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자유형 71">
            <a:extLst>
              <a:ext uri="{FF2B5EF4-FFF2-40B4-BE49-F238E27FC236}">
                <a16:creationId xmlns:a16="http://schemas.microsoft.com/office/drawing/2014/main" id="{D6A6D3D4-EC13-1D4A-AB08-3CC0ADFD6CF5}"/>
              </a:ext>
            </a:extLst>
          </p:cNvPr>
          <p:cNvSpPr/>
          <p:nvPr/>
        </p:nvSpPr>
        <p:spPr>
          <a:xfrm>
            <a:off x="8450478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8AA37-5D47-6247-B56A-550CA17AB082}"/>
              </a:ext>
            </a:extLst>
          </p:cNvPr>
          <p:cNvCxnSpPr>
            <a:cxnSpLocks/>
            <a:endCxn id="9" idx="4"/>
          </p:cNvCxnSpPr>
          <p:nvPr/>
        </p:nvCxnSpPr>
        <p:spPr>
          <a:xfrm>
            <a:off x="1493134" y="5024250"/>
            <a:ext cx="9086433" cy="87061"/>
          </a:xfrm>
          <a:prstGeom prst="bentConnector4">
            <a:avLst>
              <a:gd name="adj1" fmla="val 323"/>
              <a:gd name="adj2" fmla="val 537624"/>
            </a:avLst>
          </a:prstGeom>
          <a:ln w="57150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/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blipFill>
                <a:blip r:embed="rId4"/>
                <a:stretch>
                  <a:fillRect l="-751" r="-751" b="-303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BFE9C9FD-67AC-394B-8D51-4C0F4B0B17BD}"/>
              </a:ext>
            </a:extLst>
          </p:cNvPr>
          <p:cNvSpPr txBox="1"/>
          <p:nvPr/>
        </p:nvSpPr>
        <p:spPr>
          <a:xfrm>
            <a:off x="3307732" y="6085304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D0F9E85-E241-7E48-8B01-F566048065D6}"/>
              </a:ext>
            </a:extLst>
          </p:cNvPr>
          <p:cNvSpPr txBox="1"/>
          <p:nvPr/>
        </p:nvSpPr>
        <p:spPr>
          <a:xfrm>
            <a:off x="6342733" y="6085304"/>
            <a:ext cx="378590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D65AC73-1583-E64D-A2A4-AA0D8A40DFD1}"/>
              </a:ext>
            </a:extLst>
          </p:cNvPr>
          <p:cNvSpPr/>
          <p:nvPr/>
        </p:nvSpPr>
        <p:spPr>
          <a:xfrm>
            <a:off x="10380478" y="280060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E6DF894-77C9-E546-BD95-BFA2B7F59A46}"/>
              </a:ext>
            </a:extLst>
          </p:cNvPr>
          <p:cNvSpPr/>
          <p:nvPr/>
        </p:nvSpPr>
        <p:spPr>
          <a:xfrm>
            <a:off x="10753674" y="26603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6F1AFB7-94C6-0540-BE37-38723129296B}"/>
              </a:ext>
            </a:extLst>
          </p:cNvPr>
          <p:cNvSpPr/>
          <p:nvPr/>
        </p:nvSpPr>
        <p:spPr>
          <a:xfrm>
            <a:off x="10133427" y="312376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E78B819-DEC8-C043-A41A-80C0466DB15A}"/>
              </a:ext>
            </a:extLst>
          </p:cNvPr>
          <p:cNvSpPr/>
          <p:nvPr/>
        </p:nvSpPr>
        <p:spPr>
          <a:xfrm>
            <a:off x="10040105" y="342709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D8C494E-C047-5140-8C76-0373C65A6374}"/>
              </a:ext>
            </a:extLst>
          </p:cNvPr>
          <p:cNvSpPr/>
          <p:nvPr/>
        </p:nvSpPr>
        <p:spPr>
          <a:xfrm>
            <a:off x="11162886" y="260042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7A30049-A6F9-3542-8E5A-919CC70AABC6}"/>
              </a:ext>
            </a:extLst>
          </p:cNvPr>
          <p:cNvSpPr/>
          <p:nvPr/>
        </p:nvSpPr>
        <p:spPr>
          <a:xfrm>
            <a:off x="10620116" y="287119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04D061B-CB0F-EB4F-9F57-D44151E46647}"/>
              </a:ext>
            </a:extLst>
          </p:cNvPr>
          <p:cNvSpPr/>
          <p:nvPr/>
        </p:nvSpPr>
        <p:spPr>
          <a:xfrm>
            <a:off x="10182693" y="3264411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0A0E445-190D-1E4A-A9DE-DC3B88A69ACE}"/>
              </a:ext>
            </a:extLst>
          </p:cNvPr>
          <p:cNvSpPr/>
          <p:nvPr/>
        </p:nvSpPr>
        <p:spPr>
          <a:xfrm>
            <a:off x="10333764" y="302218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096E8FDC-10D3-CB4F-BFF0-45AA92605485}"/>
              </a:ext>
            </a:extLst>
          </p:cNvPr>
          <p:cNvSpPr/>
          <p:nvPr/>
        </p:nvSpPr>
        <p:spPr>
          <a:xfrm>
            <a:off x="9993432" y="366038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5A289BA-D676-404C-BF16-2791FBAD8BB9}"/>
              </a:ext>
            </a:extLst>
          </p:cNvPr>
          <p:cNvSpPr/>
          <p:nvPr/>
        </p:nvSpPr>
        <p:spPr>
          <a:xfrm>
            <a:off x="10969278" y="2705856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자유형 95">
            <a:extLst>
              <a:ext uri="{FF2B5EF4-FFF2-40B4-BE49-F238E27FC236}">
                <a16:creationId xmlns:a16="http://schemas.microsoft.com/office/drawing/2014/main" id="{D66A7D9B-EB03-0B49-AB9F-570DB3BD4AC6}"/>
              </a:ext>
            </a:extLst>
          </p:cNvPr>
          <p:cNvSpPr/>
          <p:nvPr/>
        </p:nvSpPr>
        <p:spPr>
          <a:xfrm>
            <a:off x="10156786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자유형 96">
            <a:extLst>
              <a:ext uri="{FF2B5EF4-FFF2-40B4-BE49-F238E27FC236}">
                <a16:creationId xmlns:a16="http://schemas.microsoft.com/office/drawing/2014/main" id="{7E57DAA7-347C-6D49-8D4E-D06A6B9272DE}"/>
              </a:ext>
            </a:extLst>
          </p:cNvPr>
          <p:cNvSpPr/>
          <p:nvPr/>
        </p:nvSpPr>
        <p:spPr>
          <a:xfrm>
            <a:off x="9347213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자유형 97">
            <a:extLst>
              <a:ext uri="{FF2B5EF4-FFF2-40B4-BE49-F238E27FC236}">
                <a16:creationId xmlns:a16="http://schemas.microsoft.com/office/drawing/2014/main" id="{99C81C40-9242-9648-A1C3-464ED6DCC4B4}"/>
              </a:ext>
            </a:extLst>
          </p:cNvPr>
          <p:cNvSpPr/>
          <p:nvPr/>
        </p:nvSpPr>
        <p:spPr>
          <a:xfrm>
            <a:off x="10032129" y="2638784"/>
            <a:ext cx="1422004" cy="1231316"/>
          </a:xfrm>
          <a:custGeom>
            <a:avLst/>
            <a:gdLst>
              <a:gd name="connsiteX0" fmla="*/ 211466 w 1422004"/>
              <a:gd name="connsiteY0" fmla="*/ 416932 h 1231316"/>
              <a:gd name="connsiteX1" fmla="*/ 14696 w 1422004"/>
              <a:gd name="connsiteY1" fmla="*/ 914644 h 1231316"/>
              <a:gd name="connsiteX2" fmla="*/ 60995 w 1422004"/>
              <a:gd name="connsiteY2" fmla="*/ 1227160 h 1231316"/>
              <a:gd name="connsiteX3" fmla="*/ 431385 w 1422004"/>
              <a:gd name="connsiteY3" fmla="*/ 694725 h 1231316"/>
              <a:gd name="connsiteX4" fmla="*/ 824924 w 1422004"/>
              <a:gd name="connsiteY4" fmla="*/ 416932 h 1231316"/>
              <a:gd name="connsiteX5" fmla="*/ 1415233 w 1422004"/>
              <a:gd name="connsiteY5" fmla="*/ 162289 h 1231316"/>
              <a:gd name="connsiteX6" fmla="*/ 1102717 w 1422004"/>
              <a:gd name="connsiteY6" fmla="*/ 244 h 1231316"/>
              <a:gd name="connsiteX7" fmla="*/ 466109 w 1422004"/>
              <a:gd name="connsiteY7" fmla="*/ 197013 h 1231316"/>
              <a:gd name="connsiteX8" fmla="*/ 211466 w 1422004"/>
              <a:gd name="connsiteY8" fmla="*/ 416932 h 123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004" h="1231316">
                <a:moveTo>
                  <a:pt x="211466" y="416932"/>
                </a:moveTo>
                <a:cubicBezTo>
                  <a:pt x="136231" y="536537"/>
                  <a:pt x="39774" y="779606"/>
                  <a:pt x="14696" y="914644"/>
                </a:cubicBezTo>
                <a:cubicBezTo>
                  <a:pt x="-10382" y="1049682"/>
                  <a:pt x="-8453" y="1263813"/>
                  <a:pt x="60995" y="1227160"/>
                </a:cubicBezTo>
                <a:cubicBezTo>
                  <a:pt x="130443" y="1190507"/>
                  <a:pt x="304063" y="829763"/>
                  <a:pt x="431385" y="694725"/>
                </a:cubicBezTo>
                <a:cubicBezTo>
                  <a:pt x="558707" y="559687"/>
                  <a:pt x="660950" y="505671"/>
                  <a:pt x="824924" y="416932"/>
                </a:cubicBezTo>
                <a:cubicBezTo>
                  <a:pt x="988898" y="328193"/>
                  <a:pt x="1368934" y="231737"/>
                  <a:pt x="1415233" y="162289"/>
                </a:cubicBezTo>
                <a:cubicBezTo>
                  <a:pt x="1461532" y="92841"/>
                  <a:pt x="1260904" y="-5543"/>
                  <a:pt x="1102717" y="244"/>
                </a:cubicBezTo>
                <a:cubicBezTo>
                  <a:pt x="944530" y="6031"/>
                  <a:pt x="614651" y="131423"/>
                  <a:pt x="466109" y="197013"/>
                </a:cubicBezTo>
                <a:cubicBezTo>
                  <a:pt x="317567" y="262603"/>
                  <a:pt x="286701" y="297327"/>
                  <a:pt x="211466" y="41693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3C7CEB-BC5F-6E46-9705-4575AF945F4C}"/>
              </a:ext>
            </a:extLst>
          </p:cNvPr>
          <p:cNvSpPr txBox="1"/>
          <p:nvPr/>
        </p:nvSpPr>
        <p:spPr>
          <a:xfrm>
            <a:off x="718003" y="1044009"/>
            <a:ext cx="10886619" cy="445315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Gaussian Copula: Non Gaussian Pattern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분포를 추정하는 한가지 방법</a:t>
            </a: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D6FB2A9-BCE3-2DB5-EFD6-8B9E7F3C77DC}"/>
              </a:ext>
            </a:extLst>
          </p:cNvPr>
          <p:cNvSpPr/>
          <p:nvPr/>
        </p:nvSpPr>
        <p:spPr>
          <a:xfrm>
            <a:off x="10480674" y="4868172"/>
            <a:ext cx="197785" cy="243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793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6E7B37-55D8-0449-8032-81063E4EC408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요약</a:t>
            </a:r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99E5AE-C648-5B44-BAD9-2DD75DC1DB29}"/>
              </a:ext>
            </a:extLst>
          </p:cNvPr>
          <p:cNvGrpSpPr/>
          <p:nvPr/>
        </p:nvGrpSpPr>
        <p:grpSpPr>
          <a:xfrm>
            <a:off x="832207" y="2496620"/>
            <a:ext cx="1910993" cy="1705511"/>
            <a:chOff x="832207" y="2496620"/>
            <a:chExt cx="1910993" cy="170551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A3D4B6B-EABE-AB46-A92D-174BF69C0185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8CFD219-8A81-BA45-9636-86EB181A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4B3748-0FF0-494E-A3B0-1F80DFC949BF}"/>
              </a:ext>
            </a:extLst>
          </p:cNvPr>
          <p:cNvGrpSpPr/>
          <p:nvPr/>
        </p:nvGrpSpPr>
        <p:grpSpPr>
          <a:xfrm>
            <a:off x="3750068" y="2496620"/>
            <a:ext cx="1910993" cy="1705511"/>
            <a:chOff x="832207" y="2496620"/>
            <a:chExt cx="1910993" cy="170551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50F8E04-547B-C04A-AB79-DC1E2D156B91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F864528-2E0A-B94C-AFBC-00246086D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FC185E-76EE-8645-8E19-7745C9171590}"/>
              </a:ext>
            </a:extLst>
          </p:cNvPr>
          <p:cNvGrpSpPr/>
          <p:nvPr/>
        </p:nvGrpSpPr>
        <p:grpSpPr>
          <a:xfrm>
            <a:off x="6667929" y="2496620"/>
            <a:ext cx="1910993" cy="1705511"/>
            <a:chOff x="832207" y="2496620"/>
            <a:chExt cx="1910993" cy="1705511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D6369A8-EB15-C049-95B4-AF54FEA82780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D075443-72AE-174E-B790-D765529A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B50B51-ED93-2C46-9CA4-60E89186533B}"/>
              </a:ext>
            </a:extLst>
          </p:cNvPr>
          <p:cNvGrpSpPr/>
          <p:nvPr/>
        </p:nvGrpSpPr>
        <p:grpSpPr>
          <a:xfrm>
            <a:off x="9770986" y="2496620"/>
            <a:ext cx="1910993" cy="1705511"/>
            <a:chOff x="832207" y="2496620"/>
            <a:chExt cx="1910993" cy="1705511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4E56F16-2F36-2249-BB8F-2ECB9531FB93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ABD2A7E-C53C-2746-B59E-887F386E4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1C6212CB-FD77-6F4A-9BD1-3A1564B9BAA0}"/>
              </a:ext>
            </a:extLst>
          </p:cNvPr>
          <p:cNvSpPr/>
          <p:nvPr/>
        </p:nvSpPr>
        <p:spPr>
          <a:xfrm>
            <a:off x="3113070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59B33D6A-4734-644B-8720-5007E2A38AE5}"/>
              </a:ext>
            </a:extLst>
          </p:cNvPr>
          <p:cNvSpPr/>
          <p:nvPr/>
        </p:nvSpPr>
        <p:spPr>
          <a:xfrm>
            <a:off x="6030931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10214214-C2D3-DC40-B8DA-E63B463EB9D6}"/>
              </a:ext>
            </a:extLst>
          </p:cNvPr>
          <p:cNvSpPr/>
          <p:nvPr/>
        </p:nvSpPr>
        <p:spPr>
          <a:xfrm>
            <a:off x="8948792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/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ko-KR" altLang="en-US" dirty="0"/>
                  <a:t>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blipFill>
                <a:blip r:embed="rId2"/>
                <a:stretch>
                  <a:fillRect l="-5769" r="-7692" b="-13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2AC6CD5-D3FD-FF4A-B9AA-2C9A7BB2A41E}"/>
              </a:ext>
            </a:extLst>
          </p:cNvPr>
          <p:cNvSpPr txBox="1"/>
          <p:nvPr/>
        </p:nvSpPr>
        <p:spPr>
          <a:xfrm>
            <a:off x="5770798" y="235842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생성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(</a:t>
            </a:r>
            <a:r>
              <a:rPr kumimoji="1" lang="ko-Kore-KR" altLang="en-US" dirty="0"/>
              <a:t>쉬움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/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생성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en-US" altLang="ko-Kore-KR" dirty="0"/>
                  <a:t>(</a:t>
                </a:r>
                <a:r>
                  <a:rPr kumimoji="1" lang="ko-Kore-KR" altLang="en-US" dirty="0"/>
                  <a:t>쉬움</a:t>
                </a:r>
                <a:r>
                  <a:rPr kumimoji="1" lang="en-US" altLang="ko-Kore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blipFill>
                <a:blip r:embed="rId3"/>
                <a:stretch>
                  <a:fillRect l="-6452" r="-6452" b="-132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D5B5146E-6D1E-3F4A-90F3-BDBEF9F96EBB}"/>
              </a:ext>
            </a:extLst>
          </p:cNvPr>
          <p:cNvGrpSpPr/>
          <p:nvPr/>
        </p:nvGrpSpPr>
        <p:grpSpPr>
          <a:xfrm>
            <a:off x="949073" y="2600425"/>
            <a:ext cx="1436569" cy="1327077"/>
            <a:chOff x="949073" y="2600425"/>
            <a:chExt cx="1436569" cy="13270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6319C9B-4185-E049-A994-F887CBBAEDC9}"/>
                </a:ext>
              </a:extLst>
            </p:cNvPr>
            <p:cNvSpPr/>
            <p:nvPr/>
          </p:nvSpPr>
          <p:spPr>
            <a:xfrm>
              <a:off x="1336119" y="2800602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B6F63AF-DBD1-FD4D-8AD6-9B11E410F0EC}"/>
                </a:ext>
              </a:extLst>
            </p:cNvPr>
            <p:cNvSpPr/>
            <p:nvPr/>
          </p:nvSpPr>
          <p:spPr>
            <a:xfrm>
              <a:off x="1709315" y="2660333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DF21E74-805E-0C47-B4AF-9422591C5FFB}"/>
                </a:ext>
              </a:extLst>
            </p:cNvPr>
            <p:cNvSpPr/>
            <p:nvPr/>
          </p:nvSpPr>
          <p:spPr>
            <a:xfrm>
              <a:off x="1089068" y="3123768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62C0B8A-EF26-8E43-9628-75F26DFEEC01}"/>
                </a:ext>
              </a:extLst>
            </p:cNvPr>
            <p:cNvSpPr/>
            <p:nvPr/>
          </p:nvSpPr>
          <p:spPr>
            <a:xfrm>
              <a:off x="995746" y="3427094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6163177-2779-A24F-B245-A7A178F32EA3}"/>
                </a:ext>
              </a:extLst>
            </p:cNvPr>
            <p:cNvSpPr/>
            <p:nvPr/>
          </p:nvSpPr>
          <p:spPr>
            <a:xfrm>
              <a:off x="2118527" y="260042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2685981-3DF4-6240-9E78-F3183B0CC410}"/>
                </a:ext>
              </a:extLst>
            </p:cNvPr>
            <p:cNvSpPr/>
            <p:nvPr/>
          </p:nvSpPr>
          <p:spPr>
            <a:xfrm>
              <a:off x="1575757" y="287119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0D9BD5B-80F9-1148-9412-6D64583E9A06}"/>
                </a:ext>
              </a:extLst>
            </p:cNvPr>
            <p:cNvSpPr/>
            <p:nvPr/>
          </p:nvSpPr>
          <p:spPr>
            <a:xfrm>
              <a:off x="1138334" y="3264411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D0EC489-A293-4A49-925B-AFC660691F7C}"/>
                </a:ext>
              </a:extLst>
            </p:cNvPr>
            <p:cNvSpPr/>
            <p:nvPr/>
          </p:nvSpPr>
          <p:spPr>
            <a:xfrm>
              <a:off x="1289405" y="3022180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F4B2669-397E-284A-8F66-D732204B13E5}"/>
                </a:ext>
              </a:extLst>
            </p:cNvPr>
            <p:cNvSpPr/>
            <p:nvPr/>
          </p:nvSpPr>
          <p:spPr>
            <a:xfrm>
              <a:off x="949073" y="3660387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DDE2F52-8DC5-BD45-9D6B-DC9ACE872D0D}"/>
                </a:ext>
              </a:extLst>
            </p:cNvPr>
            <p:cNvSpPr/>
            <p:nvPr/>
          </p:nvSpPr>
          <p:spPr>
            <a:xfrm>
              <a:off x="1924919" y="2705856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9" name="자유형 38">
            <a:extLst>
              <a:ext uri="{FF2B5EF4-FFF2-40B4-BE49-F238E27FC236}">
                <a16:creationId xmlns:a16="http://schemas.microsoft.com/office/drawing/2014/main" id="{AA662319-5C89-694A-94A4-31D3A04B0B85}"/>
              </a:ext>
            </a:extLst>
          </p:cNvPr>
          <p:cNvSpPr/>
          <p:nvPr/>
        </p:nvSpPr>
        <p:spPr>
          <a:xfrm>
            <a:off x="1099595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BF580DF3-57D7-5A49-8B48-40F68D1CA206}"/>
              </a:ext>
            </a:extLst>
          </p:cNvPr>
          <p:cNvSpPr/>
          <p:nvPr/>
        </p:nvSpPr>
        <p:spPr>
          <a:xfrm>
            <a:off x="262307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47B9E0-6954-0941-B79C-3D52F67B544B}"/>
              </a:ext>
            </a:extLst>
          </p:cNvPr>
          <p:cNvSpPr txBox="1"/>
          <p:nvPr/>
        </p:nvSpPr>
        <p:spPr>
          <a:xfrm>
            <a:off x="531748" y="1611125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분포</a:t>
            </a:r>
            <a:r>
              <a:rPr kumimoji="1" lang="ko-KR" altLang="en-US" dirty="0"/>
              <a:t> 추정이 어려움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(Non Gaussian Pattern)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C0A4CF-6FCD-9345-984C-6DDBBE97CFF0}"/>
              </a:ext>
            </a:extLst>
          </p:cNvPr>
          <p:cNvSpPr txBox="1"/>
          <p:nvPr/>
        </p:nvSpPr>
        <p:spPr>
          <a:xfrm>
            <a:off x="3752421" y="161112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분포 추정이 쉬움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(Gaussian Pattern)</a:t>
            </a:r>
            <a:endParaRPr kumimoji="1" lang="ko-Kore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ACBEEA7-0970-C34A-9CCB-B25B623224A9}"/>
              </a:ext>
            </a:extLst>
          </p:cNvPr>
          <p:cNvSpPr/>
          <p:nvPr/>
        </p:nvSpPr>
        <p:spPr>
          <a:xfrm>
            <a:off x="4841472" y="308226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5339D37-B473-1049-9C5C-D86F7C00A5B7}"/>
              </a:ext>
            </a:extLst>
          </p:cNvPr>
          <p:cNvSpPr/>
          <p:nvPr/>
        </p:nvSpPr>
        <p:spPr>
          <a:xfrm>
            <a:off x="4243706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7DFB45-ECAC-7740-9A34-1912C54D7671}"/>
              </a:ext>
            </a:extLst>
          </p:cNvPr>
          <p:cNvSpPr/>
          <p:nvPr/>
        </p:nvSpPr>
        <p:spPr>
          <a:xfrm>
            <a:off x="4698047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5BD9943-201D-4E48-A3DD-20D4BD4285D0}"/>
              </a:ext>
            </a:extLst>
          </p:cNvPr>
          <p:cNvSpPr/>
          <p:nvPr/>
        </p:nvSpPr>
        <p:spPr>
          <a:xfrm>
            <a:off x="4623666" y="331030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D2C3CA6-1121-A54D-8E77-2C62956E34F2}"/>
              </a:ext>
            </a:extLst>
          </p:cNvPr>
          <p:cNvSpPr/>
          <p:nvPr/>
        </p:nvSpPr>
        <p:spPr>
          <a:xfrm>
            <a:off x="4410959" y="345880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88FC7A9-9A24-684F-A894-0DA21DCBABB7}"/>
              </a:ext>
            </a:extLst>
          </p:cNvPr>
          <p:cNvSpPr/>
          <p:nvPr/>
        </p:nvSpPr>
        <p:spPr>
          <a:xfrm>
            <a:off x="4114819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050EC6D-E48F-284E-8D29-76200DC08C5B}"/>
              </a:ext>
            </a:extLst>
          </p:cNvPr>
          <p:cNvSpPr/>
          <p:nvPr/>
        </p:nvSpPr>
        <p:spPr>
          <a:xfrm>
            <a:off x="4035670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4FBD614-FDD3-6545-A93C-52B614DA26F8}"/>
              </a:ext>
            </a:extLst>
          </p:cNvPr>
          <p:cNvSpPr/>
          <p:nvPr/>
        </p:nvSpPr>
        <p:spPr>
          <a:xfrm>
            <a:off x="4934535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24EC78-B602-274C-A0BB-D1DB8E1C621D}"/>
              </a:ext>
            </a:extLst>
          </p:cNvPr>
          <p:cNvSpPr/>
          <p:nvPr/>
        </p:nvSpPr>
        <p:spPr>
          <a:xfrm>
            <a:off x="4487308" y="290836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7B4ED2D-8BB0-D046-86AF-0DC6C087F1B1}"/>
              </a:ext>
            </a:extLst>
          </p:cNvPr>
          <p:cNvSpPr/>
          <p:nvPr/>
        </p:nvSpPr>
        <p:spPr>
          <a:xfrm>
            <a:off x="4419819" y="313085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3F802E48-6B1F-E44B-A619-21F42C42D696}"/>
              </a:ext>
            </a:extLst>
          </p:cNvPr>
          <p:cNvSpPr/>
          <p:nvPr/>
        </p:nvSpPr>
        <p:spPr>
          <a:xfrm>
            <a:off x="4016415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F338DB3A-FF75-6743-ADB4-5EBD976CDEEF}"/>
              </a:ext>
            </a:extLst>
          </p:cNvPr>
          <p:cNvSpPr/>
          <p:nvPr/>
        </p:nvSpPr>
        <p:spPr>
          <a:xfrm>
            <a:off x="5522084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9BD2914-6899-4049-BA02-352F6AC50E24}"/>
              </a:ext>
            </a:extLst>
          </p:cNvPr>
          <p:cNvSpPr/>
          <p:nvPr/>
        </p:nvSpPr>
        <p:spPr>
          <a:xfrm rot="2740707">
            <a:off x="4096235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E42157-56AE-484E-81C5-D2AB53BDFBA8}"/>
              </a:ext>
            </a:extLst>
          </p:cNvPr>
          <p:cNvCxnSpPr>
            <a:stCxn id="42" idx="2"/>
            <a:endCxn id="55" idx="1"/>
          </p:cNvCxnSpPr>
          <p:nvPr/>
        </p:nvCxnSpPr>
        <p:spPr>
          <a:xfrm>
            <a:off x="4705567" y="2257456"/>
            <a:ext cx="25897" cy="43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EB0788B2-8A11-D748-BA75-6C596D75F784}"/>
              </a:ext>
            </a:extLst>
          </p:cNvPr>
          <p:cNvSpPr/>
          <p:nvPr/>
        </p:nvSpPr>
        <p:spPr>
          <a:xfrm>
            <a:off x="7853380" y="314148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AB882D-E6E8-4C45-BE52-D88119CFBA09}"/>
              </a:ext>
            </a:extLst>
          </p:cNvPr>
          <p:cNvSpPr/>
          <p:nvPr/>
        </p:nvSpPr>
        <p:spPr>
          <a:xfrm>
            <a:off x="7302463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ED4EEAB-017E-BB41-BB19-8BFBA74D9E4E}"/>
              </a:ext>
            </a:extLst>
          </p:cNvPr>
          <p:cNvSpPr/>
          <p:nvPr/>
        </p:nvSpPr>
        <p:spPr>
          <a:xfrm>
            <a:off x="7756804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ACB168D-F5E7-AC4B-A2B0-93260B3D0DFD}"/>
              </a:ext>
            </a:extLst>
          </p:cNvPr>
          <p:cNvSpPr/>
          <p:nvPr/>
        </p:nvSpPr>
        <p:spPr>
          <a:xfrm>
            <a:off x="7543445" y="327712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D03FBB6-FD08-D94D-8357-B83C7AF149B0}"/>
              </a:ext>
            </a:extLst>
          </p:cNvPr>
          <p:cNvSpPr/>
          <p:nvPr/>
        </p:nvSpPr>
        <p:spPr>
          <a:xfrm>
            <a:off x="7713255" y="345880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25D0E17-4296-F640-8C4B-18E5DA7E96C5}"/>
              </a:ext>
            </a:extLst>
          </p:cNvPr>
          <p:cNvSpPr/>
          <p:nvPr/>
        </p:nvSpPr>
        <p:spPr>
          <a:xfrm>
            <a:off x="7173576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B623892-6D7D-EA4E-867C-CC0BFB4EC427}"/>
              </a:ext>
            </a:extLst>
          </p:cNvPr>
          <p:cNvSpPr/>
          <p:nvPr/>
        </p:nvSpPr>
        <p:spPr>
          <a:xfrm>
            <a:off x="7094427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B4E45A4-BE50-AF44-AB01-81381CD37B79}"/>
              </a:ext>
            </a:extLst>
          </p:cNvPr>
          <p:cNvSpPr/>
          <p:nvPr/>
        </p:nvSpPr>
        <p:spPr>
          <a:xfrm>
            <a:off x="7993292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C06F314-3B12-A040-A738-15913FA7FA39}"/>
              </a:ext>
            </a:extLst>
          </p:cNvPr>
          <p:cNvSpPr/>
          <p:nvPr/>
        </p:nvSpPr>
        <p:spPr>
          <a:xfrm>
            <a:off x="7523502" y="277980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5A22C23-C659-374B-BFBB-44A99CBAAC2F}"/>
              </a:ext>
            </a:extLst>
          </p:cNvPr>
          <p:cNvSpPr/>
          <p:nvPr/>
        </p:nvSpPr>
        <p:spPr>
          <a:xfrm>
            <a:off x="7361542" y="365172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C6580E2-4635-1F4B-96F7-05F702DEC8BC}"/>
              </a:ext>
            </a:extLst>
          </p:cNvPr>
          <p:cNvSpPr/>
          <p:nvPr/>
        </p:nvSpPr>
        <p:spPr>
          <a:xfrm rot="2740707">
            <a:off x="7154992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자유형 70">
            <a:extLst>
              <a:ext uri="{FF2B5EF4-FFF2-40B4-BE49-F238E27FC236}">
                <a16:creationId xmlns:a16="http://schemas.microsoft.com/office/drawing/2014/main" id="{FF0AECCC-3FE9-454B-AA46-8A84FE8C5C0E}"/>
              </a:ext>
            </a:extLst>
          </p:cNvPr>
          <p:cNvSpPr/>
          <p:nvPr/>
        </p:nvSpPr>
        <p:spPr>
          <a:xfrm>
            <a:off x="7117158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자유형 71">
            <a:extLst>
              <a:ext uri="{FF2B5EF4-FFF2-40B4-BE49-F238E27FC236}">
                <a16:creationId xmlns:a16="http://schemas.microsoft.com/office/drawing/2014/main" id="{D6A6D3D4-EC13-1D4A-AB08-3CC0ADFD6CF5}"/>
              </a:ext>
            </a:extLst>
          </p:cNvPr>
          <p:cNvSpPr/>
          <p:nvPr/>
        </p:nvSpPr>
        <p:spPr>
          <a:xfrm>
            <a:off x="8450478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8AA37-5D47-6247-B56A-550CA17AB082}"/>
              </a:ext>
            </a:extLst>
          </p:cNvPr>
          <p:cNvCxnSpPr>
            <a:cxnSpLocks/>
            <a:endCxn id="9" idx="4"/>
          </p:cNvCxnSpPr>
          <p:nvPr/>
        </p:nvCxnSpPr>
        <p:spPr>
          <a:xfrm>
            <a:off x="1493134" y="5024250"/>
            <a:ext cx="9086433" cy="87061"/>
          </a:xfrm>
          <a:prstGeom prst="bentConnector4">
            <a:avLst>
              <a:gd name="adj1" fmla="val 323"/>
              <a:gd name="adj2" fmla="val 537624"/>
            </a:avLst>
          </a:prstGeom>
          <a:ln w="57150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/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blipFill>
                <a:blip r:embed="rId4"/>
                <a:stretch>
                  <a:fillRect l="-751" r="-751" b="-303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BFE9C9FD-67AC-394B-8D51-4C0F4B0B17BD}"/>
              </a:ext>
            </a:extLst>
          </p:cNvPr>
          <p:cNvSpPr txBox="1"/>
          <p:nvPr/>
        </p:nvSpPr>
        <p:spPr>
          <a:xfrm>
            <a:off x="3307732" y="6085304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D0F9E85-E241-7E48-8B01-F566048065D6}"/>
              </a:ext>
            </a:extLst>
          </p:cNvPr>
          <p:cNvSpPr txBox="1"/>
          <p:nvPr/>
        </p:nvSpPr>
        <p:spPr>
          <a:xfrm>
            <a:off x="6342733" y="6085304"/>
            <a:ext cx="378590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D65AC73-1583-E64D-A2A4-AA0D8A40DFD1}"/>
              </a:ext>
            </a:extLst>
          </p:cNvPr>
          <p:cNvSpPr/>
          <p:nvPr/>
        </p:nvSpPr>
        <p:spPr>
          <a:xfrm>
            <a:off x="10380478" y="280060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E6DF894-77C9-E546-BD95-BFA2B7F59A46}"/>
              </a:ext>
            </a:extLst>
          </p:cNvPr>
          <p:cNvSpPr/>
          <p:nvPr/>
        </p:nvSpPr>
        <p:spPr>
          <a:xfrm>
            <a:off x="10753674" y="26603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6F1AFB7-94C6-0540-BE37-38723129296B}"/>
              </a:ext>
            </a:extLst>
          </p:cNvPr>
          <p:cNvSpPr/>
          <p:nvPr/>
        </p:nvSpPr>
        <p:spPr>
          <a:xfrm>
            <a:off x="10133427" y="312376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E78B819-DEC8-C043-A41A-80C0466DB15A}"/>
              </a:ext>
            </a:extLst>
          </p:cNvPr>
          <p:cNvSpPr/>
          <p:nvPr/>
        </p:nvSpPr>
        <p:spPr>
          <a:xfrm>
            <a:off x="10040105" y="342709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D8C494E-C047-5140-8C76-0373C65A6374}"/>
              </a:ext>
            </a:extLst>
          </p:cNvPr>
          <p:cNvSpPr/>
          <p:nvPr/>
        </p:nvSpPr>
        <p:spPr>
          <a:xfrm>
            <a:off x="11162886" y="260042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7A30049-A6F9-3542-8E5A-919CC70AABC6}"/>
              </a:ext>
            </a:extLst>
          </p:cNvPr>
          <p:cNvSpPr/>
          <p:nvPr/>
        </p:nvSpPr>
        <p:spPr>
          <a:xfrm>
            <a:off x="10620116" y="287119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04D061B-CB0F-EB4F-9F57-D44151E46647}"/>
              </a:ext>
            </a:extLst>
          </p:cNvPr>
          <p:cNvSpPr/>
          <p:nvPr/>
        </p:nvSpPr>
        <p:spPr>
          <a:xfrm>
            <a:off x="10182693" y="3264411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0A0E445-190D-1E4A-A9DE-DC3B88A69ACE}"/>
              </a:ext>
            </a:extLst>
          </p:cNvPr>
          <p:cNvSpPr/>
          <p:nvPr/>
        </p:nvSpPr>
        <p:spPr>
          <a:xfrm>
            <a:off x="10333764" y="302218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096E8FDC-10D3-CB4F-BFF0-45AA92605485}"/>
              </a:ext>
            </a:extLst>
          </p:cNvPr>
          <p:cNvSpPr/>
          <p:nvPr/>
        </p:nvSpPr>
        <p:spPr>
          <a:xfrm>
            <a:off x="9993432" y="366038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5A289BA-D676-404C-BF16-2791FBAD8BB9}"/>
              </a:ext>
            </a:extLst>
          </p:cNvPr>
          <p:cNvSpPr/>
          <p:nvPr/>
        </p:nvSpPr>
        <p:spPr>
          <a:xfrm>
            <a:off x="10969278" y="2705856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자유형 95">
            <a:extLst>
              <a:ext uri="{FF2B5EF4-FFF2-40B4-BE49-F238E27FC236}">
                <a16:creationId xmlns:a16="http://schemas.microsoft.com/office/drawing/2014/main" id="{D66A7D9B-EB03-0B49-AB9F-570DB3BD4AC6}"/>
              </a:ext>
            </a:extLst>
          </p:cNvPr>
          <p:cNvSpPr/>
          <p:nvPr/>
        </p:nvSpPr>
        <p:spPr>
          <a:xfrm>
            <a:off x="10156786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자유형 96">
            <a:extLst>
              <a:ext uri="{FF2B5EF4-FFF2-40B4-BE49-F238E27FC236}">
                <a16:creationId xmlns:a16="http://schemas.microsoft.com/office/drawing/2014/main" id="{7E57DAA7-347C-6D49-8D4E-D06A6B9272DE}"/>
              </a:ext>
            </a:extLst>
          </p:cNvPr>
          <p:cNvSpPr/>
          <p:nvPr/>
        </p:nvSpPr>
        <p:spPr>
          <a:xfrm>
            <a:off x="9347213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자유형 97">
            <a:extLst>
              <a:ext uri="{FF2B5EF4-FFF2-40B4-BE49-F238E27FC236}">
                <a16:creationId xmlns:a16="http://schemas.microsoft.com/office/drawing/2014/main" id="{99C81C40-9242-9648-A1C3-464ED6DCC4B4}"/>
              </a:ext>
            </a:extLst>
          </p:cNvPr>
          <p:cNvSpPr/>
          <p:nvPr/>
        </p:nvSpPr>
        <p:spPr>
          <a:xfrm>
            <a:off x="10032129" y="2638784"/>
            <a:ext cx="1422004" cy="1231316"/>
          </a:xfrm>
          <a:custGeom>
            <a:avLst/>
            <a:gdLst>
              <a:gd name="connsiteX0" fmla="*/ 211466 w 1422004"/>
              <a:gd name="connsiteY0" fmla="*/ 416932 h 1231316"/>
              <a:gd name="connsiteX1" fmla="*/ 14696 w 1422004"/>
              <a:gd name="connsiteY1" fmla="*/ 914644 h 1231316"/>
              <a:gd name="connsiteX2" fmla="*/ 60995 w 1422004"/>
              <a:gd name="connsiteY2" fmla="*/ 1227160 h 1231316"/>
              <a:gd name="connsiteX3" fmla="*/ 431385 w 1422004"/>
              <a:gd name="connsiteY3" fmla="*/ 694725 h 1231316"/>
              <a:gd name="connsiteX4" fmla="*/ 824924 w 1422004"/>
              <a:gd name="connsiteY4" fmla="*/ 416932 h 1231316"/>
              <a:gd name="connsiteX5" fmla="*/ 1415233 w 1422004"/>
              <a:gd name="connsiteY5" fmla="*/ 162289 h 1231316"/>
              <a:gd name="connsiteX6" fmla="*/ 1102717 w 1422004"/>
              <a:gd name="connsiteY6" fmla="*/ 244 h 1231316"/>
              <a:gd name="connsiteX7" fmla="*/ 466109 w 1422004"/>
              <a:gd name="connsiteY7" fmla="*/ 197013 h 1231316"/>
              <a:gd name="connsiteX8" fmla="*/ 211466 w 1422004"/>
              <a:gd name="connsiteY8" fmla="*/ 416932 h 123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004" h="1231316">
                <a:moveTo>
                  <a:pt x="211466" y="416932"/>
                </a:moveTo>
                <a:cubicBezTo>
                  <a:pt x="136231" y="536537"/>
                  <a:pt x="39774" y="779606"/>
                  <a:pt x="14696" y="914644"/>
                </a:cubicBezTo>
                <a:cubicBezTo>
                  <a:pt x="-10382" y="1049682"/>
                  <a:pt x="-8453" y="1263813"/>
                  <a:pt x="60995" y="1227160"/>
                </a:cubicBezTo>
                <a:cubicBezTo>
                  <a:pt x="130443" y="1190507"/>
                  <a:pt x="304063" y="829763"/>
                  <a:pt x="431385" y="694725"/>
                </a:cubicBezTo>
                <a:cubicBezTo>
                  <a:pt x="558707" y="559687"/>
                  <a:pt x="660950" y="505671"/>
                  <a:pt x="824924" y="416932"/>
                </a:cubicBezTo>
                <a:cubicBezTo>
                  <a:pt x="988898" y="328193"/>
                  <a:pt x="1368934" y="231737"/>
                  <a:pt x="1415233" y="162289"/>
                </a:cubicBezTo>
                <a:cubicBezTo>
                  <a:pt x="1461532" y="92841"/>
                  <a:pt x="1260904" y="-5543"/>
                  <a:pt x="1102717" y="244"/>
                </a:cubicBezTo>
                <a:cubicBezTo>
                  <a:pt x="944530" y="6031"/>
                  <a:pt x="614651" y="131423"/>
                  <a:pt x="466109" y="197013"/>
                </a:cubicBezTo>
                <a:cubicBezTo>
                  <a:pt x="317567" y="262603"/>
                  <a:pt x="286701" y="297327"/>
                  <a:pt x="211466" y="41693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3C7CEB-BC5F-6E46-9705-4575AF945F4C}"/>
              </a:ext>
            </a:extLst>
          </p:cNvPr>
          <p:cNvSpPr txBox="1"/>
          <p:nvPr/>
        </p:nvSpPr>
        <p:spPr>
          <a:xfrm>
            <a:off x="718003" y="1044009"/>
            <a:ext cx="10886619" cy="445315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Gaussian Copula: Non Gaussian Pattern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분포를 추정하는 한가지 방법</a:t>
            </a: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D6FB2A9-BCE3-2DB5-EFD6-8B9E7F3C77DC}"/>
              </a:ext>
            </a:extLst>
          </p:cNvPr>
          <p:cNvSpPr/>
          <p:nvPr/>
        </p:nvSpPr>
        <p:spPr>
          <a:xfrm>
            <a:off x="10480674" y="4868172"/>
            <a:ext cx="197785" cy="243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42C207B-E3FE-B394-CF03-4977656F1852}"/>
              </a:ext>
            </a:extLst>
          </p:cNvPr>
          <p:cNvSpPr/>
          <p:nvPr/>
        </p:nvSpPr>
        <p:spPr>
          <a:xfrm>
            <a:off x="89647" y="2430912"/>
            <a:ext cx="628356" cy="176094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91F865-3E9D-8017-20FA-8CCDE3684F7C}"/>
              </a:ext>
            </a:extLst>
          </p:cNvPr>
          <p:cNvSpPr/>
          <p:nvPr/>
        </p:nvSpPr>
        <p:spPr>
          <a:xfrm>
            <a:off x="6538035" y="5610629"/>
            <a:ext cx="764428" cy="480628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913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6E7B37-55D8-0449-8032-81063E4EC408}"/>
              </a:ext>
            </a:extLst>
          </p:cNvPr>
          <p:cNvSpPr txBox="1">
            <a:spLocks/>
          </p:cNvSpPr>
          <p:nvPr/>
        </p:nvSpPr>
        <p:spPr>
          <a:xfrm>
            <a:off x="587374" y="289855"/>
            <a:ext cx="11017251" cy="61819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6C77BE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요약</a:t>
            </a:r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99E5AE-C648-5B44-BAD9-2DD75DC1DB29}"/>
              </a:ext>
            </a:extLst>
          </p:cNvPr>
          <p:cNvGrpSpPr/>
          <p:nvPr/>
        </p:nvGrpSpPr>
        <p:grpSpPr>
          <a:xfrm>
            <a:off x="832207" y="2496620"/>
            <a:ext cx="1910993" cy="1705511"/>
            <a:chOff x="832207" y="2496620"/>
            <a:chExt cx="1910993" cy="170551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A3D4B6B-EABE-AB46-A92D-174BF69C0185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8CFD219-8A81-BA45-9636-86EB181A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4B3748-0FF0-494E-A3B0-1F80DFC949BF}"/>
              </a:ext>
            </a:extLst>
          </p:cNvPr>
          <p:cNvGrpSpPr/>
          <p:nvPr/>
        </p:nvGrpSpPr>
        <p:grpSpPr>
          <a:xfrm>
            <a:off x="3750068" y="2496620"/>
            <a:ext cx="1910993" cy="1705511"/>
            <a:chOff x="832207" y="2496620"/>
            <a:chExt cx="1910993" cy="170551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50F8E04-547B-C04A-AB79-DC1E2D156B91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F864528-2E0A-B94C-AFBC-00246086D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FC185E-76EE-8645-8E19-7745C9171590}"/>
              </a:ext>
            </a:extLst>
          </p:cNvPr>
          <p:cNvGrpSpPr/>
          <p:nvPr/>
        </p:nvGrpSpPr>
        <p:grpSpPr>
          <a:xfrm>
            <a:off x="6667929" y="2496620"/>
            <a:ext cx="1910993" cy="1705511"/>
            <a:chOff x="832207" y="2496620"/>
            <a:chExt cx="1910993" cy="1705511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D6369A8-EB15-C049-95B4-AF54FEA82780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D075443-72AE-174E-B790-D765529A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B50B51-ED93-2C46-9CA4-60E89186533B}"/>
              </a:ext>
            </a:extLst>
          </p:cNvPr>
          <p:cNvGrpSpPr/>
          <p:nvPr/>
        </p:nvGrpSpPr>
        <p:grpSpPr>
          <a:xfrm>
            <a:off x="9770986" y="2496620"/>
            <a:ext cx="1910993" cy="1705511"/>
            <a:chOff x="832207" y="2496620"/>
            <a:chExt cx="1910993" cy="1705511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4E56F16-2F36-2249-BB8F-2ECB9531FB93}"/>
                </a:ext>
              </a:extLst>
            </p:cNvPr>
            <p:cNvCxnSpPr/>
            <p:nvPr/>
          </p:nvCxnSpPr>
          <p:spPr>
            <a:xfrm>
              <a:off x="832207" y="4191856"/>
              <a:ext cx="191099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ABD2A7E-C53C-2746-B59E-887F386E4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81" y="2496620"/>
              <a:ext cx="0" cy="170551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1C6212CB-FD77-6F4A-9BD1-3A1564B9BAA0}"/>
              </a:ext>
            </a:extLst>
          </p:cNvPr>
          <p:cNvSpPr/>
          <p:nvPr/>
        </p:nvSpPr>
        <p:spPr>
          <a:xfrm>
            <a:off x="3113070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59B33D6A-4734-644B-8720-5007E2A38AE5}"/>
              </a:ext>
            </a:extLst>
          </p:cNvPr>
          <p:cNvSpPr/>
          <p:nvPr/>
        </p:nvSpPr>
        <p:spPr>
          <a:xfrm>
            <a:off x="6030931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10214214-C2D3-DC40-B8DA-E63B463EB9D6}"/>
              </a:ext>
            </a:extLst>
          </p:cNvPr>
          <p:cNvSpPr/>
          <p:nvPr/>
        </p:nvSpPr>
        <p:spPr>
          <a:xfrm>
            <a:off x="8948792" y="3164441"/>
            <a:ext cx="267128" cy="3698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/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ko-KR" altLang="en-US" dirty="0"/>
                  <a:t>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44333-AEC5-9842-A44B-455FC3371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606" y="2477437"/>
                <a:ext cx="646331" cy="646331"/>
              </a:xfrm>
              <a:prstGeom prst="rect">
                <a:avLst/>
              </a:prstGeom>
              <a:blipFill>
                <a:blip r:embed="rId2"/>
                <a:stretch>
                  <a:fillRect l="-5769" r="-7692" b="-13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2AC6CD5-D3FD-FF4A-B9AA-2C9A7BB2A41E}"/>
              </a:ext>
            </a:extLst>
          </p:cNvPr>
          <p:cNvSpPr txBox="1"/>
          <p:nvPr/>
        </p:nvSpPr>
        <p:spPr>
          <a:xfrm>
            <a:off x="5770798" y="235842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생성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(</a:t>
            </a:r>
            <a:r>
              <a:rPr kumimoji="1" lang="ko-Kore-KR" altLang="en-US" dirty="0"/>
              <a:t>쉬움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/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생성</m:t>
                      </m:r>
                    </m:oMath>
                  </m:oMathPara>
                </a14:m>
                <a:endParaRPr kumimoji="1" lang="en-US" altLang="ko-Kore-KR" dirty="0"/>
              </a:p>
              <a:p>
                <a:pPr algn="ctr"/>
                <a:r>
                  <a:rPr kumimoji="1" lang="en-US" altLang="ko-Kore-KR" dirty="0"/>
                  <a:t>(</a:t>
                </a:r>
                <a:r>
                  <a:rPr kumimoji="1" lang="ko-Kore-KR" altLang="en-US" dirty="0"/>
                  <a:t>쉬움</a:t>
                </a:r>
                <a:r>
                  <a:rPr kumimoji="1" lang="en-US" altLang="ko-Kore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C3D43-AE26-AE47-B6E1-DA39ED5C7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659" y="2361459"/>
                <a:ext cx="787395" cy="651525"/>
              </a:xfrm>
              <a:prstGeom prst="rect">
                <a:avLst/>
              </a:prstGeom>
              <a:blipFill>
                <a:blip r:embed="rId3"/>
                <a:stretch>
                  <a:fillRect l="-6452" r="-6452" b="-132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D5B5146E-6D1E-3F4A-90F3-BDBEF9F96EBB}"/>
              </a:ext>
            </a:extLst>
          </p:cNvPr>
          <p:cNvGrpSpPr/>
          <p:nvPr/>
        </p:nvGrpSpPr>
        <p:grpSpPr>
          <a:xfrm>
            <a:off x="949073" y="2600425"/>
            <a:ext cx="1436569" cy="1327077"/>
            <a:chOff x="949073" y="2600425"/>
            <a:chExt cx="1436569" cy="13270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6319C9B-4185-E049-A994-F887CBBAEDC9}"/>
                </a:ext>
              </a:extLst>
            </p:cNvPr>
            <p:cNvSpPr/>
            <p:nvPr/>
          </p:nvSpPr>
          <p:spPr>
            <a:xfrm>
              <a:off x="1336119" y="2800602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B6F63AF-DBD1-FD4D-8AD6-9B11E410F0EC}"/>
                </a:ext>
              </a:extLst>
            </p:cNvPr>
            <p:cNvSpPr/>
            <p:nvPr/>
          </p:nvSpPr>
          <p:spPr>
            <a:xfrm>
              <a:off x="1709315" y="2660333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DF21E74-805E-0C47-B4AF-9422591C5FFB}"/>
                </a:ext>
              </a:extLst>
            </p:cNvPr>
            <p:cNvSpPr/>
            <p:nvPr/>
          </p:nvSpPr>
          <p:spPr>
            <a:xfrm>
              <a:off x="1089068" y="3123768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62C0B8A-EF26-8E43-9628-75F26DFEEC01}"/>
                </a:ext>
              </a:extLst>
            </p:cNvPr>
            <p:cNvSpPr/>
            <p:nvPr/>
          </p:nvSpPr>
          <p:spPr>
            <a:xfrm>
              <a:off x="995746" y="3427094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6163177-2779-A24F-B245-A7A178F32EA3}"/>
                </a:ext>
              </a:extLst>
            </p:cNvPr>
            <p:cNvSpPr/>
            <p:nvPr/>
          </p:nvSpPr>
          <p:spPr>
            <a:xfrm>
              <a:off x="2118527" y="260042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2685981-3DF4-6240-9E78-F3183B0CC410}"/>
                </a:ext>
              </a:extLst>
            </p:cNvPr>
            <p:cNvSpPr/>
            <p:nvPr/>
          </p:nvSpPr>
          <p:spPr>
            <a:xfrm>
              <a:off x="1575757" y="2871195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0D9BD5B-80F9-1148-9412-6D64583E9A06}"/>
                </a:ext>
              </a:extLst>
            </p:cNvPr>
            <p:cNvSpPr/>
            <p:nvPr/>
          </p:nvSpPr>
          <p:spPr>
            <a:xfrm>
              <a:off x="1138334" y="3264411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D0EC489-A293-4A49-925B-AFC660691F7C}"/>
                </a:ext>
              </a:extLst>
            </p:cNvPr>
            <p:cNvSpPr/>
            <p:nvPr/>
          </p:nvSpPr>
          <p:spPr>
            <a:xfrm>
              <a:off x="1289405" y="3022180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F4B2669-397E-284A-8F66-D732204B13E5}"/>
                </a:ext>
              </a:extLst>
            </p:cNvPr>
            <p:cNvSpPr/>
            <p:nvPr/>
          </p:nvSpPr>
          <p:spPr>
            <a:xfrm>
              <a:off x="949073" y="3660387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DDE2F52-8DC5-BD45-9D6B-DC9ACE872D0D}"/>
                </a:ext>
              </a:extLst>
            </p:cNvPr>
            <p:cNvSpPr/>
            <p:nvPr/>
          </p:nvSpPr>
          <p:spPr>
            <a:xfrm>
              <a:off x="1924919" y="2705856"/>
              <a:ext cx="267115" cy="2671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9" name="자유형 38">
            <a:extLst>
              <a:ext uri="{FF2B5EF4-FFF2-40B4-BE49-F238E27FC236}">
                <a16:creationId xmlns:a16="http://schemas.microsoft.com/office/drawing/2014/main" id="{AA662319-5C89-694A-94A4-31D3A04B0B85}"/>
              </a:ext>
            </a:extLst>
          </p:cNvPr>
          <p:cNvSpPr/>
          <p:nvPr/>
        </p:nvSpPr>
        <p:spPr>
          <a:xfrm>
            <a:off x="1099595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BF580DF3-57D7-5A49-8B48-40F68D1CA206}"/>
              </a:ext>
            </a:extLst>
          </p:cNvPr>
          <p:cNvSpPr/>
          <p:nvPr/>
        </p:nvSpPr>
        <p:spPr>
          <a:xfrm>
            <a:off x="262307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47B9E0-6954-0941-B79C-3D52F67B544B}"/>
              </a:ext>
            </a:extLst>
          </p:cNvPr>
          <p:cNvSpPr txBox="1"/>
          <p:nvPr/>
        </p:nvSpPr>
        <p:spPr>
          <a:xfrm>
            <a:off x="531748" y="1611125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분포</a:t>
            </a:r>
            <a:r>
              <a:rPr kumimoji="1" lang="ko-KR" altLang="en-US" dirty="0"/>
              <a:t> 추정이 어려움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(Non Gaussian Pattern)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C0A4CF-6FCD-9345-984C-6DDBBE97CFF0}"/>
              </a:ext>
            </a:extLst>
          </p:cNvPr>
          <p:cNvSpPr txBox="1"/>
          <p:nvPr/>
        </p:nvSpPr>
        <p:spPr>
          <a:xfrm>
            <a:off x="3752421" y="161112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분포 추정이 쉬움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(Gaussian Pattern)</a:t>
            </a:r>
            <a:endParaRPr kumimoji="1" lang="ko-Kore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ACBEEA7-0970-C34A-9CCB-B25B623224A9}"/>
              </a:ext>
            </a:extLst>
          </p:cNvPr>
          <p:cNvSpPr/>
          <p:nvPr/>
        </p:nvSpPr>
        <p:spPr>
          <a:xfrm>
            <a:off x="4841472" y="308226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5339D37-B473-1049-9C5C-D86F7C00A5B7}"/>
              </a:ext>
            </a:extLst>
          </p:cNvPr>
          <p:cNvSpPr/>
          <p:nvPr/>
        </p:nvSpPr>
        <p:spPr>
          <a:xfrm>
            <a:off x="4243706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7DFB45-ECAC-7740-9A34-1912C54D7671}"/>
              </a:ext>
            </a:extLst>
          </p:cNvPr>
          <p:cNvSpPr/>
          <p:nvPr/>
        </p:nvSpPr>
        <p:spPr>
          <a:xfrm>
            <a:off x="4698047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5BD9943-201D-4E48-A3DD-20D4BD4285D0}"/>
              </a:ext>
            </a:extLst>
          </p:cNvPr>
          <p:cNvSpPr/>
          <p:nvPr/>
        </p:nvSpPr>
        <p:spPr>
          <a:xfrm>
            <a:off x="4623666" y="331030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D2C3CA6-1121-A54D-8E77-2C62956E34F2}"/>
              </a:ext>
            </a:extLst>
          </p:cNvPr>
          <p:cNvSpPr/>
          <p:nvPr/>
        </p:nvSpPr>
        <p:spPr>
          <a:xfrm>
            <a:off x="4410959" y="345880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88FC7A9-9A24-684F-A894-0DA21DCBABB7}"/>
              </a:ext>
            </a:extLst>
          </p:cNvPr>
          <p:cNvSpPr/>
          <p:nvPr/>
        </p:nvSpPr>
        <p:spPr>
          <a:xfrm>
            <a:off x="4114819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050EC6D-E48F-284E-8D29-76200DC08C5B}"/>
              </a:ext>
            </a:extLst>
          </p:cNvPr>
          <p:cNvSpPr/>
          <p:nvPr/>
        </p:nvSpPr>
        <p:spPr>
          <a:xfrm>
            <a:off x="4035670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4FBD614-FDD3-6545-A93C-52B614DA26F8}"/>
              </a:ext>
            </a:extLst>
          </p:cNvPr>
          <p:cNvSpPr/>
          <p:nvPr/>
        </p:nvSpPr>
        <p:spPr>
          <a:xfrm>
            <a:off x="4934535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24EC78-B602-274C-A0BB-D1DB8E1C621D}"/>
              </a:ext>
            </a:extLst>
          </p:cNvPr>
          <p:cNvSpPr/>
          <p:nvPr/>
        </p:nvSpPr>
        <p:spPr>
          <a:xfrm>
            <a:off x="4487308" y="290836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7B4ED2D-8BB0-D046-86AF-0DC6C087F1B1}"/>
              </a:ext>
            </a:extLst>
          </p:cNvPr>
          <p:cNvSpPr/>
          <p:nvPr/>
        </p:nvSpPr>
        <p:spPr>
          <a:xfrm>
            <a:off x="4419819" y="313085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3F802E48-6B1F-E44B-A619-21F42C42D696}"/>
              </a:ext>
            </a:extLst>
          </p:cNvPr>
          <p:cNvSpPr/>
          <p:nvPr/>
        </p:nvSpPr>
        <p:spPr>
          <a:xfrm>
            <a:off x="4016415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F338DB3A-FF75-6743-ADB4-5EBD976CDEEF}"/>
              </a:ext>
            </a:extLst>
          </p:cNvPr>
          <p:cNvSpPr/>
          <p:nvPr/>
        </p:nvSpPr>
        <p:spPr>
          <a:xfrm>
            <a:off x="5522084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9BD2914-6899-4049-BA02-352F6AC50E24}"/>
              </a:ext>
            </a:extLst>
          </p:cNvPr>
          <p:cNvSpPr/>
          <p:nvPr/>
        </p:nvSpPr>
        <p:spPr>
          <a:xfrm rot="2740707">
            <a:off x="4096235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7E42157-56AE-484E-81C5-D2AB53BDFBA8}"/>
              </a:ext>
            </a:extLst>
          </p:cNvPr>
          <p:cNvCxnSpPr>
            <a:stCxn id="42" idx="2"/>
            <a:endCxn id="55" idx="1"/>
          </p:cNvCxnSpPr>
          <p:nvPr/>
        </p:nvCxnSpPr>
        <p:spPr>
          <a:xfrm>
            <a:off x="4705567" y="2257456"/>
            <a:ext cx="25897" cy="43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EB0788B2-8A11-D748-BA75-6C596D75F784}"/>
              </a:ext>
            </a:extLst>
          </p:cNvPr>
          <p:cNvSpPr/>
          <p:nvPr/>
        </p:nvSpPr>
        <p:spPr>
          <a:xfrm>
            <a:off x="7853380" y="314148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AB882D-E6E8-4C45-BE52-D88119CFBA09}"/>
              </a:ext>
            </a:extLst>
          </p:cNvPr>
          <p:cNvSpPr/>
          <p:nvPr/>
        </p:nvSpPr>
        <p:spPr>
          <a:xfrm>
            <a:off x="7302463" y="30382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ED4EEAB-017E-BB41-BB19-8BFBA74D9E4E}"/>
              </a:ext>
            </a:extLst>
          </p:cNvPr>
          <p:cNvSpPr/>
          <p:nvPr/>
        </p:nvSpPr>
        <p:spPr>
          <a:xfrm>
            <a:off x="7756804" y="284879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ACB168D-F5E7-AC4B-A2B0-93260B3D0DFD}"/>
              </a:ext>
            </a:extLst>
          </p:cNvPr>
          <p:cNvSpPr/>
          <p:nvPr/>
        </p:nvSpPr>
        <p:spPr>
          <a:xfrm>
            <a:off x="7543445" y="327712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D03FBB6-FD08-D94D-8357-B83C7AF149B0}"/>
              </a:ext>
            </a:extLst>
          </p:cNvPr>
          <p:cNvSpPr/>
          <p:nvPr/>
        </p:nvSpPr>
        <p:spPr>
          <a:xfrm>
            <a:off x="7713255" y="345880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25D0E17-4296-F640-8C4B-18E5DA7E96C5}"/>
              </a:ext>
            </a:extLst>
          </p:cNvPr>
          <p:cNvSpPr/>
          <p:nvPr/>
        </p:nvSpPr>
        <p:spPr>
          <a:xfrm>
            <a:off x="7173576" y="330534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B623892-6D7D-EA4E-867C-CC0BFB4EC427}"/>
              </a:ext>
            </a:extLst>
          </p:cNvPr>
          <p:cNvSpPr/>
          <p:nvPr/>
        </p:nvSpPr>
        <p:spPr>
          <a:xfrm>
            <a:off x="7094427" y="358257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B4E45A4-BE50-AF44-AB01-81381CD37B79}"/>
              </a:ext>
            </a:extLst>
          </p:cNvPr>
          <p:cNvSpPr/>
          <p:nvPr/>
        </p:nvSpPr>
        <p:spPr>
          <a:xfrm>
            <a:off x="7993292" y="282697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C06F314-3B12-A040-A738-15913FA7FA39}"/>
              </a:ext>
            </a:extLst>
          </p:cNvPr>
          <p:cNvSpPr/>
          <p:nvPr/>
        </p:nvSpPr>
        <p:spPr>
          <a:xfrm>
            <a:off x="7523502" y="277980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5A22C23-C659-374B-BFBB-44A99CBAAC2F}"/>
              </a:ext>
            </a:extLst>
          </p:cNvPr>
          <p:cNvSpPr/>
          <p:nvPr/>
        </p:nvSpPr>
        <p:spPr>
          <a:xfrm>
            <a:off x="7361542" y="3651729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C6580E2-4635-1F4B-96F7-05F702DEC8BC}"/>
              </a:ext>
            </a:extLst>
          </p:cNvPr>
          <p:cNvSpPr/>
          <p:nvPr/>
        </p:nvSpPr>
        <p:spPr>
          <a:xfrm rot="2740707">
            <a:off x="7154992" y="2558624"/>
            <a:ext cx="995423" cy="151579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자유형 70">
            <a:extLst>
              <a:ext uri="{FF2B5EF4-FFF2-40B4-BE49-F238E27FC236}">
                <a16:creationId xmlns:a16="http://schemas.microsoft.com/office/drawing/2014/main" id="{FF0AECCC-3FE9-454B-AA46-8A84FE8C5C0E}"/>
              </a:ext>
            </a:extLst>
          </p:cNvPr>
          <p:cNvSpPr/>
          <p:nvPr/>
        </p:nvSpPr>
        <p:spPr>
          <a:xfrm>
            <a:off x="7117158" y="4363656"/>
            <a:ext cx="1192193" cy="532446"/>
          </a:xfrm>
          <a:custGeom>
            <a:avLst/>
            <a:gdLst>
              <a:gd name="connsiteX0" fmla="*/ 0 w 1192193"/>
              <a:gd name="connsiteY0" fmla="*/ 0 h 532446"/>
              <a:gd name="connsiteX1" fmla="*/ 428263 w 1192193"/>
              <a:gd name="connsiteY1" fmla="*/ 208344 h 532446"/>
              <a:gd name="connsiteX2" fmla="*/ 636608 w 1192193"/>
              <a:gd name="connsiteY2" fmla="*/ 532435 h 532446"/>
              <a:gd name="connsiteX3" fmla="*/ 856527 w 1192193"/>
              <a:gd name="connsiteY3" fmla="*/ 196769 h 532446"/>
              <a:gd name="connsiteX4" fmla="*/ 1192193 w 1192193"/>
              <a:gd name="connsiteY4" fmla="*/ 23149 h 53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193" h="532446">
                <a:moveTo>
                  <a:pt x="0" y="0"/>
                </a:moveTo>
                <a:cubicBezTo>
                  <a:pt x="161081" y="59802"/>
                  <a:pt x="322162" y="119605"/>
                  <a:pt x="428263" y="208344"/>
                </a:cubicBezTo>
                <a:cubicBezTo>
                  <a:pt x="534364" y="297083"/>
                  <a:pt x="565231" y="534364"/>
                  <a:pt x="636608" y="532435"/>
                </a:cubicBezTo>
                <a:cubicBezTo>
                  <a:pt x="707985" y="530506"/>
                  <a:pt x="763930" y="281650"/>
                  <a:pt x="856527" y="196769"/>
                </a:cubicBezTo>
                <a:cubicBezTo>
                  <a:pt x="949125" y="111888"/>
                  <a:pt x="1070659" y="67518"/>
                  <a:pt x="1192193" y="23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자유형 71">
            <a:extLst>
              <a:ext uri="{FF2B5EF4-FFF2-40B4-BE49-F238E27FC236}">
                <a16:creationId xmlns:a16="http://schemas.microsoft.com/office/drawing/2014/main" id="{D6A6D3D4-EC13-1D4A-AB08-3CC0ADFD6CF5}"/>
              </a:ext>
            </a:extLst>
          </p:cNvPr>
          <p:cNvSpPr/>
          <p:nvPr/>
        </p:nvSpPr>
        <p:spPr>
          <a:xfrm>
            <a:off x="8450478" y="2596753"/>
            <a:ext cx="371262" cy="1169043"/>
          </a:xfrm>
          <a:custGeom>
            <a:avLst/>
            <a:gdLst>
              <a:gd name="connsiteX0" fmla="*/ 671 w 371262"/>
              <a:gd name="connsiteY0" fmla="*/ 0 h 1169043"/>
              <a:gd name="connsiteX1" fmla="*/ 58545 w 371262"/>
              <a:gd name="connsiteY1" fmla="*/ 474562 h 1169043"/>
              <a:gd name="connsiteX2" fmla="*/ 371061 w 371262"/>
              <a:gd name="connsiteY2" fmla="*/ 694481 h 1169043"/>
              <a:gd name="connsiteX3" fmla="*/ 104843 w 371262"/>
              <a:gd name="connsiteY3" fmla="*/ 856527 h 1169043"/>
              <a:gd name="connsiteX4" fmla="*/ 23821 w 371262"/>
              <a:gd name="connsiteY4" fmla="*/ 1018572 h 1169043"/>
              <a:gd name="connsiteX5" fmla="*/ 671 w 371262"/>
              <a:gd name="connsiteY5" fmla="*/ 1169043 h 116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2" h="1169043">
                <a:moveTo>
                  <a:pt x="671" y="0"/>
                </a:moveTo>
                <a:cubicBezTo>
                  <a:pt x="-1258" y="179407"/>
                  <a:pt x="-3187" y="358815"/>
                  <a:pt x="58545" y="474562"/>
                </a:cubicBezTo>
                <a:cubicBezTo>
                  <a:pt x="120277" y="590309"/>
                  <a:pt x="363345" y="630820"/>
                  <a:pt x="371061" y="694481"/>
                </a:cubicBezTo>
                <a:cubicBezTo>
                  <a:pt x="378777" y="758142"/>
                  <a:pt x="162716" y="802512"/>
                  <a:pt x="104843" y="856527"/>
                </a:cubicBezTo>
                <a:cubicBezTo>
                  <a:pt x="46970" y="910542"/>
                  <a:pt x="41183" y="966486"/>
                  <a:pt x="23821" y="1018572"/>
                </a:cubicBezTo>
                <a:cubicBezTo>
                  <a:pt x="6459" y="1070658"/>
                  <a:pt x="3565" y="1119850"/>
                  <a:pt x="671" y="11690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8AA37-5D47-6247-B56A-550CA17AB082}"/>
              </a:ext>
            </a:extLst>
          </p:cNvPr>
          <p:cNvCxnSpPr>
            <a:cxnSpLocks/>
            <a:endCxn id="9" idx="4"/>
          </p:cNvCxnSpPr>
          <p:nvPr/>
        </p:nvCxnSpPr>
        <p:spPr>
          <a:xfrm>
            <a:off x="1493134" y="5024250"/>
            <a:ext cx="9086433" cy="87061"/>
          </a:xfrm>
          <a:prstGeom prst="bentConnector4">
            <a:avLst>
              <a:gd name="adj1" fmla="val 323"/>
              <a:gd name="adj2" fmla="val 537624"/>
            </a:avLst>
          </a:prstGeom>
          <a:ln w="57150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/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b>
                        <m:sSub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5D59B42-4F35-3D44-89D8-5E77D79F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9" y="5639244"/>
                <a:ext cx="8438336" cy="416845"/>
              </a:xfrm>
              <a:prstGeom prst="rect">
                <a:avLst/>
              </a:prstGeom>
              <a:blipFill>
                <a:blip r:embed="rId4"/>
                <a:stretch>
                  <a:fillRect l="-751" r="-751" b="-303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BFE9C9FD-67AC-394B-8D51-4C0F4B0B17BD}"/>
              </a:ext>
            </a:extLst>
          </p:cNvPr>
          <p:cNvSpPr txBox="1"/>
          <p:nvPr/>
        </p:nvSpPr>
        <p:spPr>
          <a:xfrm>
            <a:off x="3307732" y="6085304"/>
            <a:ext cx="2817053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copula density function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D0F9E85-E241-7E48-8B01-F566048065D6}"/>
              </a:ext>
            </a:extLst>
          </p:cNvPr>
          <p:cNvSpPr txBox="1"/>
          <p:nvPr/>
        </p:nvSpPr>
        <p:spPr>
          <a:xfrm>
            <a:off x="6342733" y="6085304"/>
            <a:ext cx="378590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of marginal distribution</a:t>
            </a:r>
            <a:endParaRPr lang="ko-Kore-KR" altLang="en-US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D65AC73-1583-E64D-A2A4-AA0D8A40DFD1}"/>
              </a:ext>
            </a:extLst>
          </p:cNvPr>
          <p:cNvSpPr/>
          <p:nvPr/>
        </p:nvSpPr>
        <p:spPr>
          <a:xfrm>
            <a:off x="10380478" y="2800602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E6DF894-77C9-E546-BD95-BFA2B7F59A46}"/>
              </a:ext>
            </a:extLst>
          </p:cNvPr>
          <p:cNvSpPr/>
          <p:nvPr/>
        </p:nvSpPr>
        <p:spPr>
          <a:xfrm>
            <a:off x="10753674" y="2660333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6F1AFB7-94C6-0540-BE37-38723129296B}"/>
              </a:ext>
            </a:extLst>
          </p:cNvPr>
          <p:cNvSpPr/>
          <p:nvPr/>
        </p:nvSpPr>
        <p:spPr>
          <a:xfrm>
            <a:off x="10133427" y="3123768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E78B819-DEC8-C043-A41A-80C0466DB15A}"/>
              </a:ext>
            </a:extLst>
          </p:cNvPr>
          <p:cNvSpPr/>
          <p:nvPr/>
        </p:nvSpPr>
        <p:spPr>
          <a:xfrm>
            <a:off x="10040105" y="3427094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D8C494E-C047-5140-8C76-0373C65A6374}"/>
              </a:ext>
            </a:extLst>
          </p:cNvPr>
          <p:cNvSpPr/>
          <p:nvPr/>
        </p:nvSpPr>
        <p:spPr>
          <a:xfrm>
            <a:off x="11162886" y="260042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7A30049-A6F9-3542-8E5A-919CC70AABC6}"/>
              </a:ext>
            </a:extLst>
          </p:cNvPr>
          <p:cNvSpPr/>
          <p:nvPr/>
        </p:nvSpPr>
        <p:spPr>
          <a:xfrm>
            <a:off x="10620116" y="2871195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04D061B-CB0F-EB4F-9F57-D44151E46647}"/>
              </a:ext>
            </a:extLst>
          </p:cNvPr>
          <p:cNvSpPr/>
          <p:nvPr/>
        </p:nvSpPr>
        <p:spPr>
          <a:xfrm>
            <a:off x="10182693" y="3264411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0A0E445-190D-1E4A-A9DE-DC3B88A69ACE}"/>
              </a:ext>
            </a:extLst>
          </p:cNvPr>
          <p:cNvSpPr/>
          <p:nvPr/>
        </p:nvSpPr>
        <p:spPr>
          <a:xfrm>
            <a:off x="10333764" y="3022180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096E8FDC-10D3-CB4F-BFF0-45AA92605485}"/>
              </a:ext>
            </a:extLst>
          </p:cNvPr>
          <p:cNvSpPr/>
          <p:nvPr/>
        </p:nvSpPr>
        <p:spPr>
          <a:xfrm>
            <a:off x="9993432" y="3660387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5A289BA-D676-404C-BF16-2791FBAD8BB9}"/>
              </a:ext>
            </a:extLst>
          </p:cNvPr>
          <p:cNvSpPr/>
          <p:nvPr/>
        </p:nvSpPr>
        <p:spPr>
          <a:xfrm>
            <a:off x="10969278" y="2705856"/>
            <a:ext cx="267115" cy="267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자유형 95">
            <a:extLst>
              <a:ext uri="{FF2B5EF4-FFF2-40B4-BE49-F238E27FC236}">
                <a16:creationId xmlns:a16="http://schemas.microsoft.com/office/drawing/2014/main" id="{D66A7D9B-EB03-0B49-AB9F-570DB3BD4AC6}"/>
              </a:ext>
            </a:extLst>
          </p:cNvPr>
          <p:cNvSpPr/>
          <p:nvPr/>
        </p:nvSpPr>
        <p:spPr>
          <a:xfrm>
            <a:off x="10156786" y="4360668"/>
            <a:ext cx="1273215" cy="489406"/>
          </a:xfrm>
          <a:custGeom>
            <a:avLst/>
            <a:gdLst>
              <a:gd name="connsiteX0" fmla="*/ 0 w 1273215"/>
              <a:gd name="connsiteY0" fmla="*/ 2988 h 489406"/>
              <a:gd name="connsiteX1" fmla="*/ 393539 w 1273215"/>
              <a:gd name="connsiteY1" fmla="*/ 489124 h 489406"/>
              <a:gd name="connsiteX2" fmla="*/ 752354 w 1273215"/>
              <a:gd name="connsiteY2" fmla="*/ 72436 h 489406"/>
              <a:gd name="connsiteX3" fmla="*/ 1273215 w 1273215"/>
              <a:gd name="connsiteY3" fmla="*/ 2988 h 4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215" h="489406">
                <a:moveTo>
                  <a:pt x="0" y="2988"/>
                </a:moveTo>
                <a:cubicBezTo>
                  <a:pt x="134073" y="240268"/>
                  <a:pt x="268147" y="477549"/>
                  <a:pt x="393539" y="489124"/>
                </a:cubicBezTo>
                <a:cubicBezTo>
                  <a:pt x="518931" y="500699"/>
                  <a:pt x="605741" y="153459"/>
                  <a:pt x="752354" y="72436"/>
                </a:cubicBezTo>
                <a:cubicBezTo>
                  <a:pt x="898967" y="-8587"/>
                  <a:pt x="1086091" y="-2800"/>
                  <a:pt x="1273215" y="2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자유형 96">
            <a:extLst>
              <a:ext uri="{FF2B5EF4-FFF2-40B4-BE49-F238E27FC236}">
                <a16:creationId xmlns:a16="http://schemas.microsoft.com/office/drawing/2014/main" id="{7E57DAA7-347C-6D49-8D4E-D06A6B9272DE}"/>
              </a:ext>
            </a:extLst>
          </p:cNvPr>
          <p:cNvSpPr/>
          <p:nvPr/>
        </p:nvSpPr>
        <p:spPr>
          <a:xfrm>
            <a:off x="9347213" y="2615878"/>
            <a:ext cx="351151" cy="1134319"/>
          </a:xfrm>
          <a:custGeom>
            <a:avLst/>
            <a:gdLst>
              <a:gd name="connsiteX0" fmla="*/ 351151 w 351151"/>
              <a:gd name="connsiteY0" fmla="*/ 1134319 h 1134319"/>
              <a:gd name="connsiteX1" fmla="*/ 258554 w 351151"/>
              <a:gd name="connsiteY1" fmla="*/ 555585 h 1134319"/>
              <a:gd name="connsiteX2" fmla="*/ 3911 w 351151"/>
              <a:gd name="connsiteY2" fmla="*/ 300942 h 1134319"/>
              <a:gd name="connsiteX3" fmla="*/ 119658 w 351151"/>
              <a:gd name="connsiteY3" fmla="*/ 138897 h 1134319"/>
              <a:gd name="connsiteX4" fmla="*/ 328002 w 351151"/>
              <a:gd name="connsiteY4" fmla="*/ 0 h 11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1" h="1134319">
                <a:moveTo>
                  <a:pt x="351151" y="1134319"/>
                </a:moveTo>
                <a:cubicBezTo>
                  <a:pt x="333789" y="914400"/>
                  <a:pt x="316427" y="694481"/>
                  <a:pt x="258554" y="555585"/>
                </a:cubicBezTo>
                <a:cubicBezTo>
                  <a:pt x="200681" y="416689"/>
                  <a:pt x="27060" y="370390"/>
                  <a:pt x="3911" y="300942"/>
                </a:cubicBezTo>
                <a:cubicBezTo>
                  <a:pt x="-19238" y="231494"/>
                  <a:pt x="65643" y="189054"/>
                  <a:pt x="119658" y="138897"/>
                </a:cubicBezTo>
                <a:cubicBezTo>
                  <a:pt x="173673" y="88740"/>
                  <a:pt x="250837" y="44370"/>
                  <a:pt x="3280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자유형 97">
            <a:extLst>
              <a:ext uri="{FF2B5EF4-FFF2-40B4-BE49-F238E27FC236}">
                <a16:creationId xmlns:a16="http://schemas.microsoft.com/office/drawing/2014/main" id="{99C81C40-9242-9648-A1C3-464ED6DCC4B4}"/>
              </a:ext>
            </a:extLst>
          </p:cNvPr>
          <p:cNvSpPr/>
          <p:nvPr/>
        </p:nvSpPr>
        <p:spPr>
          <a:xfrm>
            <a:off x="10032129" y="2638784"/>
            <a:ext cx="1422004" cy="1231316"/>
          </a:xfrm>
          <a:custGeom>
            <a:avLst/>
            <a:gdLst>
              <a:gd name="connsiteX0" fmla="*/ 211466 w 1422004"/>
              <a:gd name="connsiteY0" fmla="*/ 416932 h 1231316"/>
              <a:gd name="connsiteX1" fmla="*/ 14696 w 1422004"/>
              <a:gd name="connsiteY1" fmla="*/ 914644 h 1231316"/>
              <a:gd name="connsiteX2" fmla="*/ 60995 w 1422004"/>
              <a:gd name="connsiteY2" fmla="*/ 1227160 h 1231316"/>
              <a:gd name="connsiteX3" fmla="*/ 431385 w 1422004"/>
              <a:gd name="connsiteY3" fmla="*/ 694725 h 1231316"/>
              <a:gd name="connsiteX4" fmla="*/ 824924 w 1422004"/>
              <a:gd name="connsiteY4" fmla="*/ 416932 h 1231316"/>
              <a:gd name="connsiteX5" fmla="*/ 1415233 w 1422004"/>
              <a:gd name="connsiteY5" fmla="*/ 162289 h 1231316"/>
              <a:gd name="connsiteX6" fmla="*/ 1102717 w 1422004"/>
              <a:gd name="connsiteY6" fmla="*/ 244 h 1231316"/>
              <a:gd name="connsiteX7" fmla="*/ 466109 w 1422004"/>
              <a:gd name="connsiteY7" fmla="*/ 197013 h 1231316"/>
              <a:gd name="connsiteX8" fmla="*/ 211466 w 1422004"/>
              <a:gd name="connsiteY8" fmla="*/ 416932 h 123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004" h="1231316">
                <a:moveTo>
                  <a:pt x="211466" y="416932"/>
                </a:moveTo>
                <a:cubicBezTo>
                  <a:pt x="136231" y="536537"/>
                  <a:pt x="39774" y="779606"/>
                  <a:pt x="14696" y="914644"/>
                </a:cubicBezTo>
                <a:cubicBezTo>
                  <a:pt x="-10382" y="1049682"/>
                  <a:pt x="-8453" y="1263813"/>
                  <a:pt x="60995" y="1227160"/>
                </a:cubicBezTo>
                <a:cubicBezTo>
                  <a:pt x="130443" y="1190507"/>
                  <a:pt x="304063" y="829763"/>
                  <a:pt x="431385" y="694725"/>
                </a:cubicBezTo>
                <a:cubicBezTo>
                  <a:pt x="558707" y="559687"/>
                  <a:pt x="660950" y="505671"/>
                  <a:pt x="824924" y="416932"/>
                </a:cubicBezTo>
                <a:cubicBezTo>
                  <a:pt x="988898" y="328193"/>
                  <a:pt x="1368934" y="231737"/>
                  <a:pt x="1415233" y="162289"/>
                </a:cubicBezTo>
                <a:cubicBezTo>
                  <a:pt x="1461532" y="92841"/>
                  <a:pt x="1260904" y="-5543"/>
                  <a:pt x="1102717" y="244"/>
                </a:cubicBezTo>
                <a:cubicBezTo>
                  <a:pt x="944530" y="6031"/>
                  <a:pt x="614651" y="131423"/>
                  <a:pt x="466109" y="197013"/>
                </a:cubicBezTo>
                <a:cubicBezTo>
                  <a:pt x="317567" y="262603"/>
                  <a:pt x="286701" y="297327"/>
                  <a:pt x="211466" y="41693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3C7CEB-BC5F-6E46-9705-4575AF945F4C}"/>
              </a:ext>
            </a:extLst>
          </p:cNvPr>
          <p:cNvSpPr txBox="1"/>
          <p:nvPr/>
        </p:nvSpPr>
        <p:spPr>
          <a:xfrm>
            <a:off x="718003" y="1044009"/>
            <a:ext cx="10886619" cy="445315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Gaussian Copula: Non Gaussian Pattern </a:t>
            </a:r>
            <a:r>
              <a:rPr lang="ko-KR" altLang="en-US" sz="2400" dirty="0">
                <a:solidFill>
                  <a:srgbClr val="71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분포를 추정하는 한가지 방법</a:t>
            </a:r>
            <a:endParaRPr lang="en-US" altLang="ko-KR" sz="2400" dirty="0">
              <a:solidFill>
                <a:srgbClr val="71717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D6FB2A9-BCE3-2DB5-EFD6-8B9E7F3C77DC}"/>
              </a:ext>
            </a:extLst>
          </p:cNvPr>
          <p:cNvSpPr/>
          <p:nvPr/>
        </p:nvSpPr>
        <p:spPr>
          <a:xfrm>
            <a:off x="10480674" y="4868172"/>
            <a:ext cx="197785" cy="243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42C207B-E3FE-B394-CF03-4977656F1852}"/>
              </a:ext>
            </a:extLst>
          </p:cNvPr>
          <p:cNvSpPr/>
          <p:nvPr/>
        </p:nvSpPr>
        <p:spPr>
          <a:xfrm>
            <a:off x="89647" y="2430912"/>
            <a:ext cx="628356" cy="176094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91F865-3E9D-8017-20FA-8CCDE3684F7C}"/>
              </a:ext>
            </a:extLst>
          </p:cNvPr>
          <p:cNvSpPr/>
          <p:nvPr/>
        </p:nvSpPr>
        <p:spPr>
          <a:xfrm>
            <a:off x="6538035" y="5610629"/>
            <a:ext cx="764428" cy="480628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F699D02-6148-1ABE-4BE6-FA0779A66DA3}"/>
              </a:ext>
            </a:extLst>
          </p:cNvPr>
          <p:cNvSpPr/>
          <p:nvPr/>
        </p:nvSpPr>
        <p:spPr>
          <a:xfrm rot="5400000">
            <a:off x="1488272" y="3720971"/>
            <a:ext cx="628356" cy="176094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BA9387-3854-8271-D2D3-B81EB8EED32A}"/>
              </a:ext>
            </a:extLst>
          </p:cNvPr>
          <p:cNvSpPr/>
          <p:nvPr/>
        </p:nvSpPr>
        <p:spPr>
          <a:xfrm rot="5400000">
            <a:off x="7698236" y="5415707"/>
            <a:ext cx="480628" cy="8869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16816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02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-%m-%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58dQHZNlDVN2rbj6eB4u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5YZrTuYC.zmR_EDkGMPsA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96F69A9A1229499C455E9C1CC75AD1" ma:contentTypeVersion="12" ma:contentTypeDescription="새 문서를 만듭니다." ma:contentTypeScope="" ma:versionID="1cd8f05259dd6d6d6fc783e956a4e62a">
  <xsd:schema xmlns:xsd="http://www.w3.org/2001/XMLSchema" xmlns:xs="http://www.w3.org/2001/XMLSchema" xmlns:p="http://schemas.microsoft.com/office/2006/metadata/properties" xmlns:ns2="a3d953f1-1441-428e-8871-4778397db0d8" xmlns:ns3="66740596-786b-4064-8e26-8f501642519a" targetNamespace="http://schemas.microsoft.com/office/2006/metadata/properties" ma:root="true" ma:fieldsID="eb7a76051d5d75d4dd0c80d7d6291f99" ns2:_="" ns3:_="">
    <xsd:import namespace="a3d953f1-1441-428e-8871-4778397db0d8"/>
    <xsd:import namespace="66740596-786b-4064-8e26-8f50164251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953f1-1441-428e-8871-4778397db0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740596-786b-4064-8e26-8f501642519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A717C0-9B14-4DBF-9DA1-FC18FFE4F7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d953f1-1441-428e-8871-4778397db0d8"/>
    <ds:schemaRef ds:uri="66740596-786b-4064-8e26-8f50164251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7FBCAB-4914-4E0F-9301-E5DB7643E639}">
  <ds:schemaRefs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66740596-786b-4064-8e26-8f501642519a"/>
    <ds:schemaRef ds:uri="http://purl.org/dc/elements/1.1/"/>
    <ds:schemaRef ds:uri="http://schemas.microsoft.com/office/infopath/2007/PartnerControls"/>
    <ds:schemaRef ds:uri="a3d953f1-1441-428e-8871-4778397db0d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8BB1413-16F0-43DE-88A1-FAE3045726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</TotalTime>
  <Words>1222</Words>
  <Application>Microsoft Macintosh PowerPoint</Application>
  <PresentationFormat>와이드스크린</PresentationFormat>
  <Paragraphs>201</Paragraphs>
  <Slides>27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나눔스퀘어 ExtraBold</vt:lpstr>
      <vt:lpstr>맑은 고딕</vt:lpstr>
      <vt:lpstr>맑은 고딕</vt:lpstr>
      <vt:lpstr>NanumSquare</vt:lpstr>
      <vt:lpstr>NanumSquare Bold</vt:lpstr>
      <vt:lpstr>NanumSquare ExtraBold</vt:lpstr>
      <vt:lpstr>Arial</vt:lpstr>
      <vt:lpstr>Calibri</vt:lpstr>
      <vt:lpstr>Cambria Math</vt:lpstr>
      <vt:lpstr>디자인 사용자 지정</vt:lpstr>
      <vt:lpstr>1_디자인 사용자 지정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SKT</dc:creator>
  <cp:lastModifiedBy>Choung Youngjae</cp:lastModifiedBy>
  <cp:revision>155</cp:revision>
  <cp:lastPrinted>2020-04-09T00:36:20Z</cp:lastPrinted>
  <dcterms:created xsi:type="dcterms:W3CDTF">2018-01-04T06:14:45Z</dcterms:created>
  <dcterms:modified xsi:type="dcterms:W3CDTF">2022-08-26T07:03:05Z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0x0101002696F69A9A1229499C455E9C1CC75AD1</vt:lpwstr>
  </property>
  <property fmtid="{D5CDD505-2E9C-101B-9397-08002B2CF9AE}" pid="3" name="AuthorIds_UIVersion_1536">
    <vt:lpwstr>23,13</vt:lpwstr>
  </property>
  <property fmtid="{D5CDD505-2E9C-101B-9397-08002B2CF9AE}" pid="4" name="AuthorIds_UIVersion_26624">
    <vt:lpwstr>12</vt:lpwstr>
  </property>
  <property fmtid="{D5CDD505-2E9C-101B-9397-08002B2CF9AE}" pid="5" name="AuthorIds_UIVersion_27136">
    <vt:lpwstr>23,13</vt:lpwstr>
  </property>
  <property fmtid="{D5CDD505-2E9C-101B-9397-08002B2CF9AE}" pid="6" name="AuthorIds_UIVersion_28160">
    <vt:lpwstr>13</vt:lpwstr>
  </property>
  <property fmtid="{D5CDD505-2E9C-101B-9397-08002B2CF9AE}" pid="7" name="AuthorIds_UIVersion_29184">
    <vt:lpwstr>13</vt:lpwstr>
  </property>
  <property fmtid="{D5CDD505-2E9C-101B-9397-08002B2CF9AE}" pid="8" name="AuthorIds_UIVersion_29696">
    <vt:lpwstr>13</vt:lpwstr>
  </property>
  <property fmtid="{D5CDD505-2E9C-101B-9397-08002B2CF9AE}" pid="9" name="AuthorIds_UIVersion_30208">
    <vt:lpwstr>13</vt:lpwstr>
  </property>
  <property fmtid="{D5CDD505-2E9C-101B-9397-08002B2CF9AE}" pid="10" name="AuthorIds_UIVersion_31232">
    <vt:lpwstr>23,13</vt:lpwstr>
  </property>
  <property fmtid="{D5CDD505-2E9C-101B-9397-08002B2CF9AE}" pid="11" name="AuthorIds_UIVersion_31744">
    <vt:lpwstr>13</vt:lpwstr>
  </property>
  <property fmtid="{D5CDD505-2E9C-101B-9397-08002B2CF9AE}" pid="12" name="AuthorIds_UIVersion_32768">
    <vt:lpwstr>13</vt:lpwstr>
  </property>
  <property fmtid="{D5CDD505-2E9C-101B-9397-08002B2CF9AE}" pid="13" name="AuthorIds_UIVersion_34304">
    <vt:lpwstr>13</vt:lpwstr>
  </property>
  <property fmtid="{D5CDD505-2E9C-101B-9397-08002B2CF9AE}" pid="14" name="AuthorIds_UIVersion_5120">
    <vt:lpwstr>13</vt:lpwstr>
  </property>
  <property fmtid="{D5CDD505-2E9C-101B-9397-08002B2CF9AE}" pid="15" name="AuthorIds_UIVersion_6144">
    <vt:lpwstr>13</vt:lpwstr>
  </property>
  <property fmtid="{D5CDD505-2E9C-101B-9397-08002B2CF9AE}" pid="16" name="AuthorIds_UIVersion_15360">
    <vt:lpwstr>13</vt:lpwstr>
  </property>
  <property fmtid="{D5CDD505-2E9C-101B-9397-08002B2CF9AE}" pid="17" name="AuthorIds_UIVersion_8192">
    <vt:lpwstr>23,13</vt:lpwstr>
  </property>
  <property fmtid="{D5CDD505-2E9C-101B-9397-08002B2CF9AE}" pid="18" name="AuthorIds_UIVersion_8704">
    <vt:lpwstr>13</vt:lpwstr>
  </property>
  <property fmtid="{D5CDD505-2E9C-101B-9397-08002B2CF9AE}" pid="19" name="AuthorIds_UIVersion_9728">
    <vt:lpwstr>13</vt:lpwstr>
  </property>
  <property fmtid="{D5CDD505-2E9C-101B-9397-08002B2CF9AE}" pid="20" name="AuthorIds_UIVersion_10752">
    <vt:lpwstr>13</vt:lpwstr>
  </property>
  <property fmtid="{D5CDD505-2E9C-101B-9397-08002B2CF9AE}" pid="21" name="AuthorIds_UIVersion_11264">
    <vt:lpwstr>13</vt:lpwstr>
  </property>
  <property fmtid="{D5CDD505-2E9C-101B-9397-08002B2CF9AE}" pid="22" name="AuthorIds_UIVersion_12288">
    <vt:lpwstr>13</vt:lpwstr>
  </property>
  <property fmtid="{D5CDD505-2E9C-101B-9397-08002B2CF9AE}" pid="23" name="AuthorIds_UIVersion_2048">
    <vt:lpwstr>13</vt:lpwstr>
  </property>
  <property fmtid="{D5CDD505-2E9C-101B-9397-08002B2CF9AE}" pid="24" name="AuthorIds_UIVersion_2560">
    <vt:lpwstr>13</vt:lpwstr>
  </property>
  <property fmtid="{D5CDD505-2E9C-101B-9397-08002B2CF9AE}" pid="25" name="AuthorIds_UIVersion_3584">
    <vt:lpwstr>13</vt:lpwstr>
  </property>
  <property fmtid="{D5CDD505-2E9C-101B-9397-08002B2CF9AE}" pid="26" name="AuthorIds_UIVersion_4608">
    <vt:lpwstr>13</vt:lpwstr>
  </property>
  <property fmtid="{D5CDD505-2E9C-101B-9397-08002B2CF9AE}" pid="27" name="AuthorIds_UIVersion_5632">
    <vt:lpwstr>13</vt:lpwstr>
  </property>
  <property fmtid="{D5CDD505-2E9C-101B-9397-08002B2CF9AE}" pid="28" name="AuthorIds_UIVersion_6656">
    <vt:lpwstr>13</vt:lpwstr>
  </property>
  <property fmtid="{D5CDD505-2E9C-101B-9397-08002B2CF9AE}" pid="29" name="AuthorIds_UIVersion_9216">
    <vt:lpwstr>16</vt:lpwstr>
  </property>
  <property fmtid="{D5CDD505-2E9C-101B-9397-08002B2CF9AE}" pid="30" name="AuthorIds_UIVersion_10240">
    <vt:lpwstr>16</vt:lpwstr>
  </property>
  <property fmtid="{D5CDD505-2E9C-101B-9397-08002B2CF9AE}" pid="31" name="AuthorIds_UIVersion_12800">
    <vt:lpwstr>16</vt:lpwstr>
  </property>
  <property fmtid="{D5CDD505-2E9C-101B-9397-08002B2CF9AE}" pid="32" name="AuthorIds_UIVersion_14336">
    <vt:lpwstr>16</vt:lpwstr>
  </property>
  <property fmtid="{D5CDD505-2E9C-101B-9397-08002B2CF9AE}" pid="33" name="AuthorIds_UIVersion_16384">
    <vt:lpwstr>16</vt:lpwstr>
  </property>
  <property fmtid="{D5CDD505-2E9C-101B-9397-08002B2CF9AE}" pid="34" name="AuthorIds_UIVersion_16896">
    <vt:lpwstr>16</vt:lpwstr>
  </property>
  <property fmtid="{D5CDD505-2E9C-101B-9397-08002B2CF9AE}" pid="35" name="AuthorIds_UIVersion_17920">
    <vt:lpwstr>16,13</vt:lpwstr>
  </property>
  <property fmtid="{D5CDD505-2E9C-101B-9397-08002B2CF9AE}" pid="36" name="AuthorIds_UIVersion_18432">
    <vt:lpwstr>16</vt:lpwstr>
  </property>
  <property fmtid="{D5CDD505-2E9C-101B-9397-08002B2CF9AE}" pid="37" name="AuthorIds_UIVersion_19456">
    <vt:lpwstr>16</vt:lpwstr>
  </property>
  <property fmtid="{D5CDD505-2E9C-101B-9397-08002B2CF9AE}" pid="38" name="AuthorIds_UIVersion_30720">
    <vt:lpwstr>13</vt:lpwstr>
  </property>
  <property fmtid="{D5CDD505-2E9C-101B-9397-08002B2CF9AE}" pid="39" name="AuthorIds_UIVersion_36352">
    <vt:lpwstr>13</vt:lpwstr>
  </property>
  <property fmtid="{D5CDD505-2E9C-101B-9397-08002B2CF9AE}" pid="40" name="AuthorIds_UIVersion_512">
    <vt:lpwstr>13</vt:lpwstr>
  </property>
  <property fmtid="{D5CDD505-2E9C-101B-9397-08002B2CF9AE}" pid="41" name="AuthorIds_UIVersion_7680">
    <vt:lpwstr>13</vt:lpwstr>
  </property>
  <property fmtid="{D5CDD505-2E9C-101B-9397-08002B2CF9AE}" pid="42" name="AuthorIds_UIVersion_13824">
    <vt:lpwstr>13,12</vt:lpwstr>
  </property>
  <property fmtid="{D5CDD505-2E9C-101B-9397-08002B2CF9AE}" pid="43" name="AuthorIds_UIVersion_14848">
    <vt:lpwstr>12</vt:lpwstr>
  </property>
  <property fmtid="{D5CDD505-2E9C-101B-9397-08002B2CF9AE}" pid="44" name="AuthorIds_UIVersion_15872">
    <vt:lpwstr>12</vt:lpwstr>
  </property>
  <property fmtid="{D5CDD505-2E9C-101B-9397-08002B2CF9AE}" pid="45" name="AuthorIds_UIVersion_17408">
    <vt:lpwstr>12</vt:lpwstr>
  </property>
  <property fmtid="{D5CDD505-2E9C-101B-9397-08002B2CF9AE}" pid="46" name="AuthorIds_UIVersion_18944">
    <vt:lpwstr>12</vt:lpwstr>
  </property>
  <property fmtid="{D5CDD505-2E9C-101B-9397-08002B2CF9AE}" pid="47" name="AuthorIds_UIVersion_20480">
    <vt:lpwstr>12</vt:lpwstr>
  </property>
  <property fmtid="{D5CDD505-2E9C-101B-9397-08002B2CF9AE}" pid="48" name="AuthorIds_UIVersion_20992">
    <vt:lpwstr>12</vt:lpwstr>
  </property>
  <property fmtid="{D5CDD505-2E9C-101B-9397-08002B2CF9AE}" pid="49" name="AuthorIds_UIVersion_21504">
    <vt:lpwstr>12</vt:lpwstr>
  </property>
  <property fmtid="{D5CDD505-2E9C-101B-9397-08002B2CF9AE}" pid="50" name="AuthorIds_UIVersion_22016">
    <vt:lpwstr>12</vt:lpwstr>
  </property>
  <property fmtid="{D5CDD505-2E9C-101B-9397-08002B2CF9AE}" pid="51" name="AuthorIds_UIVersion_22528">
    <vt:lpwstr>12</vt:lpwstr>
  </property>
  <property fmtid="{D5CDD505-2E9C-101B-9397-08002B2CF9AE}" pid="52" name="AuthorIds_UIVersion_23040">
    <vt:lpwstr>12</vt:lpwstr>
  </property>
  <property fmtid="{D5CDD505-2E9C-101B-9397-08002B2CF9AE}" pid="53" name="AuthorIds_UIVersion_23552">
    <vt:lpwstr>12,13</vt:lpwstr>
  </property>
  <property fmtid="{D5CDD505-2E9C-101B-9397-08002B2CF9AE}" pid="54" name="AuthorIds_UIVersion_24064">
    <vt:lpwstr>12</vt:lpwstr>
  </property>
</Properties>
</file>